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89864E9A-9EDB-411B-8429-2AB187A70D5F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77E3351-548F-48E4-B2B4-54D60FE6337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327"/>
            <a:ext cx="8856984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ОБЩЕСТВЕННО ЗНАЧИМЫЕ ПРОЕКТЫ В ОБЛИВСКОМ РАЙОНЕ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2938" y="980728"/>
            <a:ext cx="6624736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Капитальный ремонт детского сада «Сказка»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5219" y="2204864"/>
            <a:ext cx="5410878" cy="465313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Муниципальное бюджетное дошкольное образовательное учреждение «Детский сад «Сказка</a:t>
            </a:r>
            <a:r>
              <a:rPr lang="ru-RU" sz="1400" dirty="0" smtClean="0"/>
              <a:t>» </a:t>
            </a:r>
            <a:r>
              <a:rPr lang="ru-RU" sz="1400" dirty="0"/>
              <a:t>введен в </a:t>
            </a:r>
            <a:r>
              <a:rPr lang="ru-RU" sz="1400" dirty="0" smtClean="0"/>
              <a:t>эксплуатацию в </a:t>
            </a:r>
            <a:r>
              <a:rPr lang="ru-RU" sz="1400" dirty="0"/>
              <a:t>феврале </a:t>
            </a:r>
            <a:r>
              <a:rPr lang="ru-RU" sz="1400" dirty="0" smtClean="0"/>
              <a:t>1983 г.</a:t>
            </a:r>
            <a:r>
              <a:rPr lang="ru-RU" sz="1400" dirty="0"/>
              <a:t> </a:t>
            </a:r>
            <a:endParaRPr lang="ru-RU" sz="1400" dirty="0" smtClean="0"/>
          </a:p>
          <a:p>
            <a:pPr algn="ctr"/>
            <a:r>
              <a:rPr lang="ru-RU" sz="1400" dirty="0" smtClean="0"/>
              <a:t>Здание расположено </a:t>
            </a:r>
            <a:r>
              <a:rPr lang="ru-RU" sz="1400" dirty="0"/>
              <a:t>по адресу: </a:t>
            </a:r>
            <a:r>
              <a:rPr lang="ru-RU" sz="1400" dirty="0" err="1"/>
              <a:t>Обливский</a:t>
            </a:r>
            <a:r>
              <a:rPr lang="ru-RU" sz="1400" dirty="0"/>
              <a:t> район, </a:t>
            </a:r>
            <a:r>
              <a:rPr lang="ru-RU" sz="1400" dirty="0" err="1"/>
              <a:t>ст-ца</a:t>
            </a:r>
            <a:r>
              <a:rPr lang="ru-RU" sz="1400" dirty="0"/>
              <a:t> Обливская, ул. Черноморова,4. </a:t>
            </a:r>
            <a:endParaRPr lang="ru-RU" sz="1400" dirty="0" smtClean="0"/>
          </a:p>
          <a:p>
            <a:pPr algn="ctr"/>
            <a:r>
              <a:rPr lang="ru-RU" sz="1400" dirty="0" smtClean="0"/>
              <a:t>Основной целю МБДОУ «Детский сад «Сказка» является образовательная деятельность по образовательной программе дошкольного образования, присмотр и уход за детьми в возрасте от двух месяце до прекращения образовательных отношений.</a:t>
            </a:r>
          </a:p>
          <a:p>
            <a:pPr algn="ctr"/>
            <a:r>
              <a:rPr lang="ru-RU" sz="1400" dirty="0" smtClean="0"/>
              <a:t>Детский сад рассчитан </a:t>
            </a:r>
            <a:r>
              <a:rPr lang="ru-RU" sz="1400" dirty="0"/>
              <a:t>на 6 групп и составляет 120 человек.</a:t>
            </a:r>
          </a:p>
          <a:p>
            <a:pPr algn="just"/>
            <a:endParaRPr lang="ru-RU" sz="1400" dirty="0"/>
          </a:p>
        </p:txBody>
      </p:sp>
      <p:pic>
        <p:nvPicPr>
          <p:cNvPr id="1026" name="Picture 2" descr="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4904"/>
            <a:ext cx="4827707" cy="361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868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784976" cy="216024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капитальный ремонт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выделены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 - 36 382,6 тыс. рублей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за счет средств областного бюджета – 35 000,0 тыс. рублей, за счет средств местного бюджета 1 382,6 тыс. рублей)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47 431,8 тыс. рублей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счет средств областного бюджета –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45 629,3 тыс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рублей, за счет средств местного бюджета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1 802,5тыс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34 130,6 тыс.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за счет средств областного бюджета –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32 833,6 тыс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рублей, за счет средств местного бюджета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1 297,0 тыс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рублей)</a:t>
            </a:r>
          </a:p>
        </p:txBody>
      </p:sp>
      <p:pic>
        <p:nvPicPr>
          <p:cNvPr id="2050" name="Picture 2" descr="\\Serverpc\почта_2022\2707\сказка детский сад\IMG-20220622-WA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24" y="2350059"/>
            <a:ext cx="3236540" cy="242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Serverpc\почта_2022\2707\сказка детский сад\IMG-20220622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292" y="2389323"/>
            <a:ext cx="3184188" cy="238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Serverpc\почта_2022\2707\сказка детский сад\IMG-20220712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24" y="4799497"/>
            <a:ext cx="3659560" cy="205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\\Serverpc\почта_2022\2707\сказка детский сад\IMG-20220712-WA0006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4793563"/>
            <a:ext cx="3670110" cy="206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055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366" y="1772816"/>
            <a:ext cx="8928992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проекта «Образование» (региональный проект "Успех каждого ребенка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") в 2022 году выделены средства в сумме 4 551,1 тыс. рублей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спортивного зала в муниципальном бюджетном образовательном учреждении Алексеевская СОШ.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\\Serverpc\почта_2022\2807\Фото спортзал МБОУ Алексеевской СОШ\IMG-20220727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2" y="3898283"/>
            <a:ext cx="3924684" cy="294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Serverpc\почта_2022\2807\Фото спортзал МБОУ Алексеевской СОШ\IMG-20220727-WA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954" y="3898283"/>
            <a:ext cx="3946290" cy="295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9143999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Капитальный ремонт спортивного зала в МБОУ Алексеевская СОШ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27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0" y="1253473"/>
            <a:ext cx="8938065" cy="1104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На выполнение </a:t>
            </a:r>
            <a:r>
              <a:rPr lang="ru-RU" dirty="0">
                <a:solidFill>
                  <a:schemeClr val="tx1"/>
                </a:solidFill>
              </a:rPr>
              <a:t>работ по строительству инженерной инфраструктуры застраиваемой территории западной части станицы </a:t>
            </a:r>
            <a:r>
              <a:rPr lang="ru-RU" dirty="0" smtClean="0">
                <a:solidFill>
                  <a:schemeClr val="tx1"/>
                </a:solidFill>
              </a:rPr>
              <a:t>Обливской предусмотрены средства в сумме 124 </a:t>
            </a:r>
            <a:r>
              <a:rPr lang="ru-RU" dirty="0">
                <a:solidFill>
                  <a:schemeClr val="tx1"/>
                </a:solidFill>
              </a:rPr>
              <a:t>228,4 тыс. рублей, из них на 2021 год </a:t>
            </a:r>
            <a:r>
              <a:rPr lang="ru-RU" dirty="0" smtClean="0">
                <a:solidFill>
                  <a:schemeClr val="tx1"/>
                </a:solidFill>
              </a:rPr>
              <a:t>- 43 </a:t>
            </a:r>
            <a:r>
              <a:rPr lang="ru-RU" dirty="0">
                <a:solidFill>
                  <a:schemeClr val="tx1"/>
                </a:solidFill>
              </a:rPr>
              <a:t>118,4 тыс. рублей, на 2022 год – 81 110,0 тыс. рублей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\\Serverpc\почта_2022\2707\сказка детский сад\западная часть\IMG-20220728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8073"/>
            <a:ext cx="2843808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\\Serverpc\почта_2022\2707\сказка детский сад\западная часть\IMG-20220728-WA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5908"/>
            <a:ext cx="3042790" cy="228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\\Serverpc\почта_2022\2707\сказка детский сад\западная часть\IMG-20220728-WA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148" y="2563846"/>
            <a:ext cx="3220615" cy="429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31708" y="3361178"/>
            <a:ext cx="2354560" cy="34466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2021 году выполнены работы по строительству сети водоснабжения и газоснабжения,  наружного электроосвещения и переустройству линий электропередач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085807" cy="12687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инженерной инфраструктуры застраиваемой территории западной части станицы Обливской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03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802" y="332656"/>
            <a:ext cx="8928992" cy="13464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В 2022 </a:t>
            </a:r>
            <a:r>
              <a:rPr lang="ru-RU" dirty="0" smtClean="0">
                <a:solidFill>
                  <a:schemeClr val="tx1"/>
                </a:solidFill>
              </a:rPr>
              <a:t>году продолжаются </a:t>
            </a:r>
            <a:r>
              <a:rPr lang="ru-RU" dirty="0" smtClean="0">
                <a:solidFill>
                  <a:schemeClr val="tx1"/>
                </a:solidFill>
              </a:rPr>
              <a:t>работы по </a:t>
            </a:r>
            <a:r>
              <a:rPr lang="ru-RU" dirty="0">
                <a:solidFill>
                  <a:schemeClr val="tx1"/>
                </a:solidFill>
              </a:rPr>
              <a:t>строительству инженерной инфраструктуры застраиваемой территории западной части станицы </a:t>
            </a:r>
            <a:r>
              <a:rPr lang="ru-RU" dirty="0" smtClean="0">
                <a:solidFill>
                  <a:schemeClr val="tx1"/>
                </a:solidFill>
              </a:rPr>
              <a:t>Обливской. </a:t>
            </a:r>
            <a:r>
              <a:rPr lang="ru-RU" dirty="0">
                <a:solidFill>
                  <a:schemeClr val="tx1"/>
                </a:solidFill>
              </a:rPr>
              <a:t>Б</a:t>
            </a:r>
            <a:r>
              <a:rPr lang="ru-RU" dirty="0" smtClean="0">
                <a:solidFill>
                  <a:schemeClr val="tx1"/>
                </a:solidFill>
              </a:rPr>
              <a:t>удут </a:t>
            </a:r>
            <a:r>
              <a:rPr lang="ru-RU" dirty="0">
                <a:solidFill>
                  <a:schemeClr val="tx1"/>
                </a:solidFill>
              </a:rPr>
              <a:t>выполнены работы по строительству автомобильных дорог, </a:t>
            </a:r>
            <a:r>
              <a:rPr lang="ru-RU" dirty="0" smtClean="0">
                <a:solidFill>
                  <a:schemeClr val="tx1"/>
                </a:solidFill>
              </a:rPr>
              <a:t>тротуаров Срок окончания работ - </a:t>
            </a:r>
            <a:r>
              <a:rPr lang="ru-RU" dirty="0">
                <a:solidFill>
                  <a:schemeClr val="tx1"/>
                </a:solidFill>
              </a:rPr>
              <a:t>до 30.09.2022 года. </a:t>
            </a:r>
          </a:p>
        </p:txBody>
      </p:sp>
      <p:pic>
        <p:nvPicPr>
          <p:cNvPr id="5122" name="Picture 2" descr="\\Serverpc\почта_2022\2707\сказка детский сад\западная часть\IMG-20220728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61524"/>
            <a:ext cx="3654706" cy="48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Serverpc\почта_2022\2707\сказка детский сад\западная часть\IMG-20220728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2070"/>
            <a:ext cx="3635896" cy="484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530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Строительство автомобильных дорог в станице Обливской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14400"/>
            <a:ext cx="9144000" cy="18665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В июле 2022 года выделены средства в сумме 57 496,9 тыс. рублей </a:t>
            </a:r>
            <a:r>
              <a:rPr lang="ru-RU" sz="1000" dirty="0" smtClean="0">
                <a:solidFill>
                  <a:schemeClr val="tx1"/>
                </a:solidFill>
              </a:rPr>
              <a:t>(в том числе: за счет средств областного бюджета – 54 705,6 тыс. рублей, за счет средств местного бюджета 2 791,3 тыс. рублей)</a:t>
            </a:r>
            <a:r>
              <a:rPr lang="ru-RU" dirty="0" smtClean="0">
                <a:solidFill>
                  <a:schemeClr val="tx1"/>
                </a:solidFill>
              </a:rPr>
              <a:t> на строительство </a:t>
            </a:r>
            <a:r>
              <a:rPr lang="ru-RU" dirty="0">
                <a:solidFill>
                  <a:schemeClr val="tx1"/>
                </a:solidFill>
              </a:rPr>
              <a:t>внутри поселковой автодороги, обеспечивающей подъезд к школе № 1 по ул. Красноармейской, от дома № 37 до дома № 83, от дома № 42 до дома №64 </a:t>
            </a:r>
            <a:r>
              <a:rPr lang="ru-RU" dirty="0" smtClean="0">
                <a:solidFill>
                  <a:schemeClr val="tx1"/>
                </a:solidFill>
              </a:rPr>
              <a:t>к </a:t>
            </a:r>
            <a:r>
              <a:rPr lang="ru-RU" dirty="0">
                <a:solidFill>
                  <a:schemeClr val="tx1"/>
                </a:solidFill>
              </a:rPr>
              <a:t>школе №1, по ул. Коммунистической, от дома №1 до дома №</a:t>
            </a:r>
            <a:r>
              <a:rPr lang="ru-RU" dirty="0" smtClean="0">
                <a:solidFill>
                  <a:schemeClr val="tx1"/>
                </a:solidFill>
              </a:rPr>
              <a:t>43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31220" y="5733256"/>
            <a:ext cx="9144000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 настоящее время проводятся конкурсные процедуры с целью определения подрядной организации на выполнение данных видов работ.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2787303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Стоимость выполнения данных работ составляет: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443" y="3341392"/>
            <a:ext cx="88929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Строительство внутри поселковой автодороги, обеспечивающей подъезд к школе № 1 по ул. Красноармейской, от дома № 37 до дома № 83, от дома № 42 до дома №64 в ст. Обливской, Ростовской области. Стоимость строительства – 36 935,8 тыс. рублей.</a:t>
            </a:r>
          </a:p>
          <a:p>
            <a:r>
              <a:rPr lang="ru-RU" dirty="0"/>
              <a:t>- Строительство внутри поселковой автодороги, обеспечивающей подъезд к школе №1, по ул. Коммунистической, от дома №1 до дома №43, в ст. Обливской, Ростовской области. Стоимость строительства – 20 560,9 тыс.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586653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7026" y="0"/>
            <a:ext cx="9144000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Капитальный ремонт автомобильных дорог в станице Обливской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18" y="914400"/>
            <a:ext cx="9144000" cy="22539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В июле 2022 года выделены средства на 2022 году в сумме 76 217,7 тыс. рублей </a:t>
            </a:r>
            <a:r>
              <a:rPr lang="ru-RU" sz="1000" dirty="0" smtClean="0">
                <a:solidFill>
                  <a:schemeClr val="tx1"/>
                </a:solidFill>
              </a:rPr>
              <a:t>(в том числе: за счет средств областного бюджета – 75 455,4 тыс. рублей, за счет средств местного бюджета 762,3 тыс. рублей)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и на 2023 год – 42 467,9 тыс. рублей </a:t>
            </a:r>
            <a:r>
              <a:rPr lang="ru-RU" sz="1000" dirty="0">
                <a:solidFill>
                  <a:schemeClr val="tx1"/>
                </a:solidFill>
              </a:rPr>
              <a:t>(в том числе: за счет средств областного бюджета – </a:t>
            </a:r>
            <a:r>
              <a:rPr lang="ru-RU" sz="1000" dirty="0" smtClean="0">
                <a:solidFill>
                  <a:schemeClr val="tx1"/>
                </a:solidFill>
              </a:rPr>
              <a:t>42 043,2 тыс</a:t>
            </a:r>
            <a:r>
              <a:rPr lang="ru-RU" sz="1000" dirty="0">
                <a:solidFill>
                  <a:schemeClr val="tx1"/>
                </a:solidFill>
              </a:rPr>
              <a:t>. рублей, за счет средств местного бюджета </a:t>
            </a:r>
            <a:r>
              <a:rPr lang="ru-RU" sz="1000" dirty="0" smtClean="0">
                <a:solidFill>
                  <a:schemeClr val="tx1"/>
                </a:solidFill>
              </a:rPr>
              <a:t>424,7  </a:t>
            </a:r>
            <a:r>
              <a:rPr lang="ru-RU" sz="1000" dirty="0">
                <a:solidFill>
                  <a:schemeClr val="tx1"/>
                </a:solidFill>
              </a:rPr>
              <a:t>тыс. рублей) </a:t>
            </a:r>
            <a:r>
              <a:rPr lang="ru-RU" dirty="0" smtClean="0">
                <a:solidFill>
                  <a:schemeClr val="tx1"/>
                </a:solidFill>
              </a:rPr>
              <a:t>на капитальный </a:t>
            </a:r>
            <a:r>
              <a:rPr lang="ru-RU" dirty="0">
                <a:solidFill>
                  <a:schemeClr val="tx1"/>
                </a:solidFill>
              </a:rPr>
              <a:t>ремонт внутри поселковой автомобильной дороги по ул. </a:t>
            </a:r>
            <a:r>
              <a:rPr lang="ru-RU" dirty="0" err="1">
                <a:solidFill>
                  <a:schemeClr val="tx1"/>
                </a:solidFill>
              </a:rPr>
              <a:t>Черноморова</a:t>
            </a:r>
            <a:r>
              <a:rPr lang="ru-RU" dirty="0">
                <a:solidFill>
                  <a:schemeClr val="tx1"/>
                </a:solidFill>
              </a:rPr>
              <a:t>, протяжённостью </a:t>
            </a:r>
            <a:r>
              <a:rPr lang="ru-RU" dirty="0" smtClean="0">
                <a:solidFill>
                  <a:schemeClr val="tx1"/>
                </a:solidFill>
              </a:rPr>
              <a:t>647м. и на капитальный </a:t>
            </a:r>
            <a:r>
              <a:rPr lang="ru-RU" dirty="0">
                <a:solidFill>
                  <a:schemeClr val="tx1"/>
                </a:solidFill>
              </a:rPr>
              <a:t>ремонт внутри поселковой автомобильной дороги по ул. Гагарина, протяжённостью 1900 </a:t>
            </a:r>
            <a:r>
              <a:rPr lang="ru-RU" dirty="0" smtClean="0">
                <a:solidFill>
                  <a:schemeClr val="tx1"/>
                </a:solidFill>
              </a:rPr>
              <a:t>м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183" y="328498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Стоимость выполнения данных работ составляет:</a:t>
            </a:r>
          </a:p>
          <a:p>
            <a:r>
              <a:rPr lang="ru-RU" dirty="0"/>
              <a:t>- Капитальный ремонт внутри поселковой автомобильной дороги по ул. </a:t>
            </a:r>
            <a:r>
              <a:rPr lang="ru-RU" dirty="0" err="1"/>
              <a:t>Черноморова</a:t>
            </a:r>
            <a:r>
              <a:rPr lang="ru-RU" dirty="0"/>
              <a:t>, протяжённостью 647м, в ст. Обливской, Ростовской области кадастровый номер 61:27:0000000:7292. Стоимость капитального ремонта – 33749,7 тыс. рублей.</a:t>
            </a:r>
          </a:p>
          <a:p>
            <a:r>
              <a:rPr lang="ru-RU" dirty="0"/>
              <a:t>- Капитальный ремонт внутри поселковой автомобильной дороги по ул. Гагарина, протяжённостью 1900 м, в ст. Обливской, Ростовской области кадастровый номер 61:27:0000000:109. Стоимость капитального ремонта – 84 935,8 тыс. рублей.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412" y="5733256"/>
            <a:ext cx="91440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 настоящее время проводятся конкурсные процедуры с целью определения подрядной организации на выполнение данных видов работ. </a:t>
            </a:r>
          </a:p>
        </p:txBody>
      </p:sp>
    </p:spTree>
    <p:extLst>
      <p:ext uri="{BB962C8B-B14F-4D97-AF65-F5344CB8AC3E}">
        <p14:creationId xmlns:p14="http://schemas.microsoft.com/office/powerpoint/2010/main" val="715968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151</TotalTime>
  <Words>734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Главная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2022-07-27T14:10:34Z</dcterms:created>
  <dcterms:modified xsi:type="dcterms:W3CDTF">2022-07-28T08:33:58Z</dcterms:modified>
</cp:coreProperties>
</file>