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6" r:id="rId1"/>
  </p:sldMasterIdLst>
  <p:notesMasterIdLst>
    <p:notesMasterId r:id="rId4"/>
  </p:notesMasterIdLst>
  <p:sldIdLst>
    <p:sldId id="359" r:id="rId2"/>
    <p:sldId id="331" r:id="rId3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8" autoAdjust="0"/>
  </p:normalViewPr>
  <p:slideViewPr>
    <p:cSldViewPr>
      <p:cViewPr>
        <p:scale>
          <a:sx n="80" d="100"/>
          <a:sy n="80" d="100"/>
        </p:scale>
        <p:origin x="-648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налоговых доходов в 2015 году</c:v>
                </c:pt>
              </c:strCache>
            </c:strRef>
          </c:tx>
          <c:explosion val="25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80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542,5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 (67,8%)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-3.593434623488965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+mn-lt"/>
                        <a:cs typeface="+mn-cs"/>
                      </a:rPr>
                      <a:t>15</a:t>
                    </a:r>
                    <a:r>
                      <a:rPr lang="ru-RU" baseline="0" dirty="0" smtClean="0">
                        <a:latin typeface="+mn-lt"/>
                        <a:cs typeface="+mn-cs"/>
                      </a:rPr>
                      <a:t> 683,9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 (13,2%)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6.1443379553157949E-3"/>
                  <c:y val="3.1458541273890056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8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034,3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 (6,8%)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9.7181644240247108E-3"/>
                  <c:y val="-1.035451554471184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3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499,8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 (3,0%)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4.9947141255648003E-2"/>
                  <c:y val="-2.546061143765479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10</a:t>
                    </a:r>
                    <a:r>
                      <a:rPr lang="ru-RU" baseline="0" dirty="0" smtClean="0"/>
                      <a:t> 860,0</a:t>
                    </a:r>
                    <a:r>
                      <a:rPr lang="ru-RU" dirty="0" smtClean="0"/>
                      <a:t> (</a:t>
                    </a:r>
                    <a:r>
                      <a:rPr lang="en-US" dirty="0" smtClean="0"/>
                      <a:t>9,</a:t>
                    </a:r>
                    <a:r>
                      <a:rPr lang="ru-RU" dirty="0" smtClean="0"/>
                      <a:t>2%)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Лист1!$A$2:$A$6</c:f>
              <c:strCache>
                <c:ptCount val="5"/>
                <c:pt idx="0">
                  <c:v>налог на доходы физических лиц </c:v>
                </c:pt>
                <c:pt idx="1">
                  <c:v>налоги на совокупный доход</c:v>
                </c:pt>
                <c:pt idx="2">
                  <c:v>доходы от уплаты акцизов </c:v>
                </c:pt>
                <c:pt idx="3">
                  <c:v>государственная пошлина </c:v>
                </c:pt>
                <c:pt idx="4">
                  <c:v>транспортный налог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80542.5</c:v>
                </c:pt>
                <c:pt idx="1">
                  <c:v>15683.9</c:v>
                </c:pt>
                <c:pt idx="2">
                  <c:v>8034.3</c:v>
                </c:pt>
                <c:pt idx="3">
                  <c:v>3499.8</c:v>
                </c:pt>
                <c:pt idx="4">
                  <c:v>10860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75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88224317123636E-2"/>
          <c:y val="0.17103692182350108"/>
          <c:w val="0.53852210004457368"/>
          <c:h val="0.7504966114876126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неналоговых доходов</c:v>
                </c:pt>
              </c:strCache>
            </c:strRef>
          </c:tx>
          <c:explosion val="14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29</a:t>
                    </a:r>
                    <a:r>
                      <a:rPr lang="ru-RU" baseline="0" dirty="0" smtClean="0">
                        <a:latin typeface="Times New Roman" pitchFamily="18" charset="0"/>
                        <a:cs typeface="Times New Roman" pitchFamily="18" charset="0"/>
                      </a:rPr>
                      <a:t> 727,7</a:t>
                    </a:r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 (96,3%)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-6.9532247080574677E-2"/>
                  <c:y val="9.029459689664111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>
                        <a:latin typeface="Times New Roman" pitchFamily="18" charset="0"/>
                        <a:cs typeface="Times New Roman" pitchFamily="18" charset="0"/>
                      </a:rPr>
                      <a:t>754,5 (2,4%)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0.11249457594072729"/>
                  <c:y val="8.2743584046217081E-2"/>
                </c:manualLayout>
              </c:layout>
              <c:tx>
                <c:rich>
                  <a:bodyPr/>
                  <a:lstStyle/>
                  <a:p>
                    <a:r>
                      <a:rPr lang="ru-RU" smtClean="0">
                        <a:latin typeface="Times New Roman" pitchFamily="18" charset="0"/>
                        <a:cs typeface="Times New Roman" pitchFamily="18" charset="0"/>
                      </a:rPr>
                      <a:t>387,7 (1,3%)</a:t>
                    </a:r>
                    <a:endParaRPr lang="en-US" dirty="0">
                      <a:latin typeface="Times New Roman" pitchFamily="18" charset="0"/>
                      <a:cs typeface="Times New Roman" pitchFamily="18" charset="0"/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Лист1!$A$2:$A$5</c:f>
              <c:strCache>
                <c:ptCount val="3"/>
                <c:pt idx="0">
                  <c:v>доходы от сдачи в аренду земельных участков и имущества</c:v>
                </c:pt>
                <c:pt idx="1">
                  <c:v> штрафы</c:v>
                </c:pt>
                <c:pt idx="2">
                  <c:v>прочие неналоговые доходы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 formatCode="#,##0.0">
                  <c:v>29727.7</c:v>
                </c:pt>
                <c:pt idx="1">
                  <c:v>754.5</c:v>
                </c:pt>
                <c:pt idx="2">
                  <c:v>387.7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egendEntry>
        <c:idx val="3"/>
        <c:delete val="1"/>
      </c:legendEntry>
      <c:layout>
        <c:manualLayout>
          <c:xMode val="edge"/>
          <c:yMode val="edge"/>
          <c:x val="0.59408596245192757"/>
          <c:y val="0.15334407288079124"/>
          <c:w val="0.39241441915145908"/>
          <c:h val="0.77553531089138261"/>
        </c:manualLayout>
      </c:layout>
      <c:overlay val="0"/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0.01825</cdr:x>
      <cdr:y>0.03366</cdr:y>
    </cdr:from>
    <cdr:to>
      <cdr:x>0.22538</cdr:x>
      <cdr:y>0.12683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144016" y="182116"/>
          <a:ext cx="1634430" cy="50406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400" dirty="0" smtClean="0">
              <a:solidFill>
                <a:schemeClr val="tx2"/>
              </a:solidFill>
            </a:rPr>
            <a:t>тыс. рублей</a:t>
          </a:r>
          <a:endParaRPr lang="ru-RU" sz="1400" dirty="0">
            <a:solidFill>
              <a:schemeClr val="tx2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0.08505</cdr:x>
      <cdr:y>0.08</cdr:y>
    </cdr:from>
    <cdr:to>
      <cdr:x>0.26364</cdr:x>
      <cdr:y>0.16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720080" y="432048"/>
          <a:ext cx="1512105" cy="43204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r>
            <a:rPr lang="ru-RU" sz="1600" dirty="0" smtClean="0">
              <a:solidFill>
                <a:schemeClr val="tx1"/>
              </a:solidFill>
            </a:rPr>
            <a:t>тыс. рублей</a:t>
          </a:r>
          <a:endParaRPr lang="ru-RU" sz="1600" dirty="0">
            <a:solidFill>
              <a:schemeClr val="tx1"/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5857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5857"/>
          </a:xfrm>
          <a:prstGeom prst="rect">
            <a:avLst/>
          </a:prstGeom>
        </p:spPr>
        <p:txBody>
          <a:bodyPr vert="horz" lIns="91001" tIns="45501" rIns="91001" bIns="45501" rtlCol="0"/>
          <a:lstStyle>
            <a:lvl1pPr algn="r">
              <a:defRPr sz="1200"/>
            </a:lvl1pPr>
          </a:lstStyle>
          <a:p>
            <a:fld id="{6081ED6A-6BBA-478A-A031-F73A3C08D832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1" tIns="45501" rIns="91001" bIns="4550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4599"/>
            <a:ext cx="5438140" cy="4467463"/>
          </a:xfrm>
          <a:prstGeom prst="rect">
            <a:avLst/>
          </a:prstGeom>
        </p:spPr>
        <p:txBody>
          <a:bodyPr vert="horz" lIns="91001" tIns="45501" rIns="91001" bIns="4550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9197"/>
            <a:ext cx="2945659" cy="495857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9197"/>
            <a:ext cx="2945659" cy="495857"/>
          </a:xfrm>
          <a:prstGeom prst="rect">
            <a:avLst/>
          </a:prstGeom>
        </p:spPr>
        <p:txBody>
          <a:bodyPr vert="horz" lIns="91001" tIns="45501" rIns="91001" bIns="45501" rtlCol="0" anchor="b"/>
          <a:lstStyle>
            <a:lvl1pPr algn="r">
              <a:defRPr sz="1200"/>
            </a:lvl1pPr>
          </a:lstStyle>
          <a:p>
            <a:fld id="{DE41958D-FECE-4657-B7CF-D4AB742F81B5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1801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8C622341-8EE3-4199-90AA-6D7716F7080D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830A44CB-5F15-4047-8EA8-ED4A3533A4EE}" type="datetimeFigureOut">
              <a:rPr lang="ru-RU" smtClean="0"/>
              <a:pPr/>
              <a:t>02.08.2022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68" r:id="rId2"/>
    <p:sldLayoutId id="2147483969" r:id="rId3"/>
    <p:sldLayoutId id="2147483970" r:id="rId4"/>
    <p:sldLayoutId id="2147483971" r:id="rId5"/>
    <p:sldLayoutId id="2147483972" r:id="rId6"/>
    <p:sldLayoutId id="2147483973" r:id="rId7"/>
    <p:sldLayoutId id="2147483974" r:id="rId8"/>
    <p:sldLayoutId id="2147483975" r:id="rId9"/>
    <p:sldLayoutId id="2147483976" r:id="rId10"/>
    <p:sldLayoutId id="214748397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632848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налоговых доходов в 2022 году </a:t>
            </a:r>
            <a:b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 –118 620,5 тыс. рублей.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6024734"/>
              </p:ext>
            </p:extLst>
          </p:nvPr>
        </p:nvGraphicFramePr>
        <p:xfrm>
          <a:off x="179512" y="1446684"/>
          <a:ext cx="7890842" cy="5410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4784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6370"/>
            <a:ext cx="756084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Структура неналоговых доходов в 2022 году </a:t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план - 30 869,9 тыс. рублей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1246678"/>
              </p:ext>
            </p:extLst>
          </p:nvPr>
        </p:nvGraphicFramePr>
        <p:xfrm>
          <a:off x="251520" y="1268760"/>
          <a:ext cx="8466906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6079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Соседство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5817</TotalTime>
  <Words>57</Words>
  <Application>Microsoft Office PowerPoint</Application>
  <PresentationFormat>Экран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Соседство</vt:lpstr>
      <vt:lpstr>Структура налоговых доходов в 2022 году  план –118 620,5 тыс. рублей.</vt:lpstr>
      <vt:lpstr>Структура неналоговых доходов в 2022 году   план - 30 869,9 тыс. рублей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PC4</dc:creator>
  <cp:lastModifiedBy>Kuzhatova</cp:lastModifiedBy>
  <cp:revision>516</cp:revision>
  <cp:lastPrinted>2022-05-12T13:19:40Z</cp:lastPrinted>
  <dcterms:created xsi:type="dcterms:W3CDTF">2015-05-13T06:19:21Z</dcterms:created>
  <dcterms:modified xsi:type="dcterms:W3CDTF">2022-08-02T08:13:05Z</dcterms:modified>
</cp:coreProperties>
</file>