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6" r:id="rId1"/>
  </p:sldMasterIdLst>
  <p:notesMasterIdLst>
    <p:notesMasterId r:id="rId3"/>
  </p:notesMasterIdLst>
  <p:sldIdLst>
    <p:sldId id="332" r:id="rId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8" autoAdjust="0"/>
  </p:normalViewPr>
  <p:slideViewPr>
    <p:cSldViewPr>
      <p:cViewPr>
        <p:scale>
          <a:sx n="80" d="100"/>
          <a:sy n="80" d="100"/>
        </p:scale>
        <p:origin x="-696" y="-5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88224317123636E-2"/>
          <c:y val="0.17103692182350108"/>
          <c:w val="0.53852210004457368"/>
          <c:h val="0.750496611487612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Структура безвозмездных поступлений</c:v>
                </c:pt>
              </c:strCache>
            </c:strRef>
          </c:tx>
          <c:explosion val="25"/>
          <c:dPt>
            <c:idx val="1"/>
            <c:bubble3D val="0"/>
            <c:explosion val="4"/>
          </c:dPt>
          <c:dPt>
            <c:idx val="2"/>
            <c:bubble3D val="0"/>
            <c:explosion val="5"/>
          </c:dPt>
          <c:dPt>
            <c:idx val="3"/>
            <c:bubble3D val="0"/>
            <c:explosion val="4"/>
          </c:dPt>
          <c:dLbls>
            <c:dLbl>
              <c:idx val="0"/>
              <c:layout>
                <c:manualLayout>
                  <c:x val="-6.1751837093738902E-2"/>
                  <c:y val="0.1320555400761586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97 496,8</a:t>
                    </a:r>
                  </a:p>
                  <a:p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ru-RU" sz="1200" dirty="0" smtClean="0">
                        <a:latin typeface="Times New Roman" pitchFamily="18" charset="0"/>
                        <a:cs typeface="Times New Roman" pitchFamily="18" charset="0"/>
                      </a:rPr>
                      <a:t>(12,3</a:t>
                    </a:r>
                    <a:r>
                      <a:rPr lang="ru-RU" sz="1200" baseline="0" dirty="0" smtClean="0"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ru-RU" sz="1200" dirty="0" smtClean="0">
                        <a:latin typeface="Times New Roman" pitchFamily="18" charset="0"/>
                        <a:cs typeface="Times New Roman" pitchFamily="18" charset="0"/>
                      </a:rPr>
                      <a:t>%)</a:t>
                    </a:r>
                    <a:endParaRPr lang="en-US" sz="1200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4621208739060074"/>
                  <c:y val="-1.657612117172166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180</a:t>
                    </a:r>
                    <a:r>
                      <a:rPr lang="ru-RU" baseline="0" dirty="0" smtClean="0">
                        <a:latin typeface="Times New Roman" pitchFamily="18" charset="0"/>
                        <a:cs typeface="Times New Roman" pitchFamily="18" charset="0"/>
                      </a:rPr>
                      <a:t> 005,3</a:t>
                    </a:r>
                    <a:endParaRPr lang="ru-RU" dirty="0" smtClean="0"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r>
                      <a:rPr lang="ru-RU" sz="1200" dirty="0" smtClean="0">
                        <a:latin typeface="Times New Roman" pitchFamily="18" charset="0"/>
                        <a:cs typeface="Times New Roman" pitchFamily="18" charset="0"/>
                      </a:rPr>
                      <a:t> (22,7%)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11766824859045323"/>
                  <c:y val="-8.2031763722485371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491</a:t>
                    </a:r>
                    <a:r>
                      <a:rPr lang="ru-RU" baseline="0" dirty="0" smtClean="0">
                        <a:latin typeface="Times New Roman" pitchFamily="18" charset="0"/>
                        <a:cs typeface="Times New Roman" pitchFamily="18" charset="0"/>
                      </a:rPr>
                      <a:t> 656,2</a:t>
                    </a:r>
                    <a:endParaRPr lang="ru-RU" dirty="0" smtClean="0"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r>
                      <a:rPr lang="ru-RU" sz="1200" baseline="0" dirty="0" smtClean="0">
                        <a:latin typeface="Times New Roman" pitchFamily="18" charset="0"/>
                        <a:cs typeface="Times New Roman" pitchFamily="18" charset="0"/>
                      </a:rPr>
                      <a:t> (61,9%).</a:t>
                    </a:r>
                    <a:endParaRPr lang="en-US" sz="1200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3400408602622938E-2"/>
                  <c:y val="-5.8565802916318382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16</a:t>
                    </a:r>
                    <a:r>
                      <a:rPr lang="ru-RU" baseline="0" dirty="0" smtClean="0">
                        <a:latin typeface="Times New Roman" pitchFamily="18" charset="0"/>
                        <a:cs typeface="Times New Roman" pitchFamily="18" charset="0"/>
                      </a:rPr>
                      <a:t> 122,6</a:t>
                    </a:r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ru-RU" sz="1200" dirty="0" smtClean="0">
                        <a:latin typeface="Times New Roman" pitchFamily="18" charset="0"/>
                        <a:cs typeface="Times New Roman" pitchFamily="18" charset="0"/>
                      </a:rPr>
                      <a:t>(3,1%</a:t>
                    </a:r>
                    <a:r>
                      <a:rPr lang="ru-RU" sz="1200" dirty="0" smtClean="0"/>
                      <a:t>)</a:t>
                    </a:r>
                    <a:endParaRPr lang="en-US" sz="12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Лист1!$A$2:$A$5</c:f>
              <c:strCache>
                <c:ptCount val="4"/>
                <c:pt idx="0">
                  <c:v>дотации</c:v>
                </c:pt>
                <c:pt idx="1">
                  <c:v>субсидии</c:v>
                </c:pt>
                <c:pt idx="2">
                  <c:v>субвенции</c:v>
                </c:pt>
                <c:pt idx="3">
                  <c:v>иные межбюджетные трансферты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 formatCode="#,##0.0">
                  <c:v>97496.8</c:v>
                </c:pt>
                <c:pt idx="1">
                  <c:v>189005.3</c:v>
                </c:pt>
                <c:pt idx="2">
                  <c:v>491656.2</c:v>
                </c:pt>
                <c:pt idx="3">
                  <c:v>16122.6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0.75691</cdr:x>
      <cdr:y>0.09289</cdr:y>
    </cdr:from>
    <cdr:to>
      <cdr:x>0.9185</cdr:x>
      <cdr:y>0.17289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6408712" y="500073"/>
          <a:ext cx="1368152" cy="43068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1600" dirty="0" smtClean="0">
              <a:solidFill>
                <a:schemeClr val="tx1"/>
              </a:solidFill>
            </a:rPr>
            <a:t>тыс. рублей</a:t>
          </a:r>
          <a:endParaRPr lang="ru-RU" sz="1600" dirty="0">
            <a:solidFill>
              <a:schemeClr val="tx1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857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5857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r">
              <a:defRPr sz="1200"/>
            </a:lvl1pPr>
          </a:lstStyle>
          <a:p>
            <a:fld id="{6081ED6A-6BBA-478A-A031-F73A3C08D832}" type="datetimeFigureOut">
              <a:rPr lang="ru-RU" smtClean="0"/>
              <a:pPr/>
              <a:t>02.08.2022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01" tIns="45501" rIns="91001" bIns="45501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4599"/>
            <a:ext cx="5438140" cy="4467463"/>
          </a:xfrm>
          <a:prstGeom prst="rect">
            <a:avLst/>
          </a:prstGeom>
        </p:spPr>
        <p:txBody>
          <a:bodyPr vert="horz" lIns="91001" tIns="45501" rIns="91001" bIns="45501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9197"/>
            <a:ext cx="2945659" cy="495857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9197"/>
            <a:ext cx="2945659" cy="495857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r">
              <a:defRPr sz="1200"/>
            </a:lvl1pPr>
          </a:lstStyle>
          <a:p>
            <a:fld id="{DE41958D-FECE-4657-B7CF-D4AB742F81B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5180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A44CB-5F15-4047-8EA8-ED4A3533A4EE}" type="datetimeFigureOut">
              <a:rPr lang="ru-RU" smtClean="0"/>
              <a:pPr/>
              <a:t>02.08.2022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22341-8EE3-4199-90AA-6D7716F7080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A44CB-5F15-4047-8EA8-ED4A3533A4EE}" type="datetimeFigureOut">
              <a:rPr lang="ru-RU" smtClean="0"/>
              <a:pPr/>
              <a:t>02.08.2022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22341-8EE3-4199-90AA-6D7716F7080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A44CB-5F15-4047-8EA8-ED4A3533A4EE}" type="datetimeFigureOut">
              <a:rPr lang="ru-RU" smtClean="0"/>
              <a:pPr/>
              <a:t>02.08.2022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22341-8EE3-4199-90AA-6D7716F7080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A44CB-5F15-4047-8EA8-ED4A3533A4EE}" type="datetimeFigureOut">
              <a:rPr lang="ru-RU" smtClean="0"/>
              <a:pPr/>
              <a:t>02.08.2022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22341-8EE3-4199-90AA-6D7716F7080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A44CB-5F15-4047-8EA8-ED4A3533A4EE}" type="datetimeFigureOut">
              <a:rPr lang="ru-RU" smtClean="0"/>
              <a:pPr/>
              <a:t>02.08.2022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22341-8EE3-4199-90AA-6D7716F7080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A44CB-5F15-4047-8EA8-ED4A3533A4EE}" type="datetimeFigureOut">
              <a:rPr lang="ru-RU" smtClean="0"/>
              <a:pPr/>
              <a:t>02.08.2022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22341-8EE3-4199-90AA-6D7716F7080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A44CB-5F15-4047-8EA8-ED4A3533A4EE}" type="datetimeFigureOut">
              <a:rPr lang="ru-RU" smtClean="0"/>
              <a:pPr/>
              <a:t>02.08.2022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22341-8EE3-4199-90AA-6D7716F7080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A44CB-5F15-4047-8EA8-ED4A3533A4EE}" type="datetimeFigureOut">
              <a:rPr lang="ru-RU" smtClean="0"/>
              <a:pPr/>
              <a:t>02.08.2022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22341-8EE3-4199-90AA-6D7716F7080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A44CB-5F15-4047-8EA8-ED4A3533A4EE}" type="datetimeFigureOut">
              <a:rPr lang="ru-RU" smtClean="0"/>
              <a:pPr/>
              <a:t>02.08.2022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22341-8EE3-4199-90AA-6D7716F7080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A44CB-5F15-4047-8EA8-ED4A3533A4EE}" type="datetimeFigureOut">
              <a:rPr lang="ru-RU" smtClean="0"/>
              <a:pPr/>
              <a:t>02.08.2022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22341-8EE3-4199-90AA-6D7716F7080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A44CB-5F15-4047-8EA8-ED4A3533A4EE}" type="datetimeFigureOut">
              <a:rPr lang="ru-RU" smtClean="0"/>
              <a:pPr/>
              <a:t>02.08.2022</a:t>
            </a:fld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22341-8EE3-4199-90AA-6D7716F7080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8C622341-8EE3-4199-90AA-6D7716F7080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830A44CB-5F15-4047-8EA8-ED4A3533A4EE}" type="datetimeFigureOut">
              <a:rPr lang="ru-RU" smtClean="0"/>
              <a:pPr/>
              <a:t>02.08.2022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  <p:sldLayoutId id="2147483968" r:id="rId2"/>
    <p:sldLayoutId id="2147483969" r:id="rId3"/>
    <p:sldLayoutId id="2147483970" r:id="rId4"/>
    <p:sldLayoutId id="2147483971" r:id="rId5"/>
    <p:sldLayoutId id="2147483972" r:id="rId6"/>
    <p:sldLayoutId id="2147483973" r:id="rId7"/>
    <p:sldLayoutId id="2147483974" r:id="rId8"/>
    <p:sldLayoutId id="2147483975" r:id="rId9"/>
    <p:sldLayoutId id="2147483976" r:id="rId10"/>
    <p:sldLayoutId id="214748397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6370"/>
            <a:ext cx="8294866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Межбюджетные трансферты из областного бюджета 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202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году –794 280,9  тыс. рублей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5808971"/>
              </p:ext>
            </p:extLst>
          </p:nvPr>
        </p:nvGraphicFramePr>
        <p:xfrm>
          <a:off x="323528" y="1285860"/>
          <a:ext cx="8466906" cy="5383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0017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5818</TotalTime>
  <Words>31</Words>
  <Application>Microsoft Office PowerPoint</Application>
  <PresentationFormat>Экран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Соседство</vt:lpstr>
      <vt:lpstr>Межбюджетные трансферты из областного бюджета   в 2022 году –794 280,9  тыс. рублей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PC4</dc:creator>
  <cp:lastModifiedBy>Kuzhatova</cp:lastModifiedBy>
  <cp:revision>516</cp:revision>
  <cp:lastPrinted>2022-05-12T13:19:40Z</cp:lastPrinted>
  <dcterms:created xsi:type="dcterms:W3CDTF">2015-05-13T06:19:21Z</dcterms:created>
  <dcterms:modified xsi:type="dcterms:W3CDTF">2022-08-02T08:10:22Z</dcterms:modified>
</cp:coreProperties>
</file>