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49"/>
  </p:notesMasterIdLst>
  <p:sldIdLst>
    <p:sldId id="296" r:id="rId2"/>
    <p:sldId id="256" r:id="rId3"/>
    <p:sldId id="347" r:id="rId4"/>
    <p:sldId id="306" r:id="rId5"/>
    <p:sldId id="348" r:id="rId6"/>
    <p:sldId id="349" r:id="rId7"/>
    <p:sldId id="314" r:id="rId8"/>
    <p:sldId id="315" r:id="rId9"/>
    <p:sldId id="316" r:id="rId10"/>
    <p:sldId id="317" r:id="rId11"/>
    <p:sldId id="311" r:id="rId12"/>
    <p:sldId id="261" r:id="rId13"/>
    <p:sldId id="294" r:id="rId14"/>
    <p:sldId id="295" r:id="rId15"/>
    <p:sldId id="313" r:id="rId16"/>
    <p:sldId id="319" r:id="rId17"/>
    <p:sldId id="318" r:id="rId18"/>
    <p:sldId id="320" r:id="rId19"/>
    <p:sldId id="321" r:id="rId20"/>
    <p:sldId id="322" r:id="rId21"/>
    <p:sldId id="323" r:id="rId22"/>
    <p:sldId id="324" r:id="rId23"/>
    <p:sldId id="325" r:id="rId24"/>
    <p:sldId id="326" r:id="rId25"/>
    <p:sldId id="327" r:id="rId26"/>
    <p:sldId id="328" r:id="rId27"/>
    <p:sldId id="329" r:id="rId28"/>
    <p:sldId id="330" r:id="rId29"/>
    <p:sldId id="331" r:id="rId30"/>
    <p:sldId id="332" r:id="rId31"/>
    <p:sldId id="333" r:id="rId32"/>
    <p:sldId id="334" r:id="rId33"/>
    <p:sldId id="335" r:id="rId34"/>
    <p:sldId id="336" r:id="rId35"/>
    <p:sldId id="337" r:id="rId36"/>
    <p:sldId id="338" r:id="rId37"/>
    <p:sldId id="339" r:id="rId38"/>
    <p:sldId id="340" r:id="rId39"/>
    <p:sldId id="341" r:id="rId40"/>
    <p:sldId id="342" r:id="rId41"/>
    <p:sldId id="343" r:id="rId42"/>
    <p:sldId id="345" r:id="rId43"/>
    <p:sldId id="346" r:id="rId44"/>
    <p:sldId id="304" r:id="rId45"/>
    <p:sldId id="312" r:id="rId46"/>
    <p:sldId id="263" r:id="rId47"/>
    <p:sldId id="297" r:id="rId48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C1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307" autoAdjust="0"/>
    <p:restoredTop sz="94660"/>
  </p:normalViewPr>
  <p:slideViewPr>
    <p:cSldViewPr>
      <p:cViewPr>
        <p:scale>
          <a:sx n="80" d="100"/>
          <a:sy n="80" d="100"/>
        </p:scale>
        <p:origin x="-155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88188976377953"/>
          <c:y val="3.2656250000000199E-2"/>
          <c:w val="0.87103477690289044"/>
          <c:h val="0.833302411417322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План 2021</c:v>
                </c:pt>
                <c:pt idx="1">
                  <c:v>Проект 2022</c:v>
                </c:pt>
                <c:pt idx="2">
                  <c:v>Проект 2023</c:v>
                </c:pt>
                <c:pt idx="3">
                  <c:v>Проект 2024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118.6</c:v>
                </c:pt>
                <c:pt idx="1">
                  <c:v>149.19999999999999</c:v>
                </c:pt>
                <c:pt idx="2">
                  <c:v>155.1</c:v>
                </c:pt>
                <c:pt idx="3">
                  <c:v>162.19999999999999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401664"/>
        <c:axId val="34779072"/>
      </c:barChart>
      <c:catAx>
        <c:axId val="4440166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4779072"/>
        <c:crosses val="autoZero"/>
        <c:auto val="1"/>
        <c:lblAlgn val="ctr"/>
        <c:lblOffset val="100"/>
        <c:noMultiLvlLbl val="0"/>
      </c:catAx>
      <c:valAx>
        <c:axId val="347790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44016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1"/>
          <c:dPt>
            <c:idx val="0"/>
            <c:bubble3D val="0"/>
            <c:explosion val="36"/>
          </c:dPt>
          <c:cat>
            <c:strRef>
              <c:f>Лист1!$A$2:$A$5</c:f>
              <c:strCache>
                <c:ptCount val="4"/>
                <c:pt idx="0">
                  <c:v>ндфл</c:v>
                </c:pt>
                <c:pt idx="1">
                  <c:v>прочие налоговые доходы</c:v>
                </c:pt>
                <c:pt idx="2">
                  <c:v>аренда земли</c:v>
                </c:pt>
                <c:pt idx="3">
                  <c:v>прочие неналоговые доходы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54</c:v>
                </c:pt>
                <c:pt idx="1">
                  <c:v>25.5</c:v>
                </c:pt>
                <c:pt idx="2">
                  <c:v>19.100000000000001</c:v>
                </c:pt>
                <c:pt idx="3">
                  <c:v>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7698506144675845E-2"/>
          <c:y val="8.804347826086957E-2"/>
          <c:w val="0.64540032379130152"/>
          <c:h val="0.7665339115219292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областной бюджет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2021 год </c:v>
                </c:pt>
                <c:pt idx="1">
                  <c:v>2022 год 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682.7</c:v>
                </c:pt>
                <c:pt idx="1">
                  <c:v>703.5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местный бюджет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2021 год </c:v>
                </c:pt>
                <c:pt idx="1">
                  <c:v>2022 год 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221.8</c:v>
                </c:pt>
                <c:pt idx="1">
                  <c:v>247.8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49444352"/>
        <c:axId val="34781376"/>
        <c:axId val="0"/>
      </c:bar3DChart>
      <c:catAx>
        <c:axId val="49444352"/>
        <c:scaling>
          <c:orientation val="minMax"/>
        </c:scaling>
        <c:delete val="0"/>
        <c:axPos val="b"/>
        <c:majorTickMark val="out"/>
        <c:minorTickMark val="none"/>
        <c:tickLblPos val="nextTo"/>
        <c:crossAx val="34781376"/>
        <c:crosses val="autoZero"/>
        <c:auto val="1"/>
        <c:lblAlgn val="ctr"/>
        <c:lblOffset val="100"/>
        <c:noMultiLvlLbl val="0"/>
      </c:catAx>
      <c:valAx>
        <c:axId val="34781376"/>
        <c:scaling>
          <c:orientation val="minMax"/>
        </c:scaling>
        <c:delete val="0"/>
        <c:axPos val="l"/>
        <c:majorGridlines/>
        <c:minorGridlines/>
        <c:numFmt formatCode="#,##0.0" sourceLinked="1"/>
        <c:majorTickMark val="out"/>
        <c:minorTickMark val="none"/>
        <c:tickLblPos val="nextTo"/>
        <c:crossAx val="494443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1206165264792"/>
          <c:y val="0"/>
          <c:w val="0.69301815408939871"/>
          <c:h val="0.9133686056989099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Общегосударственные вопросы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6.2821527502967953</c:v>
                </c:pt>
                <c:pt idx="1">
                  <c:v>7.5152406979188564</c:v>
                </c:pt>
                <c:pt idx="2">
                  <c:v>5.5617708166853115</c:v>
                </c:pt>
                <c:pt idx="3">
                  <c:v>10.317902955939765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Национальная безопасность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4223330024262541E-3"/>
                  <c:y val="4.6034301164096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223330024262541E-3"/>
                  <c:y val="-4.60343011640964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223330024262541E-3"/>
                  <c:y val="-6.13790682187953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8446660048525082E-3"/>
                  <c:y val="-5.9186958639552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0.13850415512465375</c:v>
                </c:pt>
                <c:pt idx="1">
                  <c:v>0.22072734916964473</c:v>
                </c:pt>
                <c:pt idx="2">
                  <c:v>7.9910500239731494E-3</c:v>
                </c:pt>
                <c:pt idx="3">
                  <c:v>1.3943112102621304E-2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Национальная экономика</c:v>
                </c:pt>
              </c:strCache>
            </c:strRef>
          </c:tx>
          <c:invertIfNegative val="0"/>
          <c:dLbls>
            <c:dLbl>
              <c:idx val="3"/>
              <c:layout>
                <c:manualLayout>
                  <c:x val="1.1660779656254906E-2"/>
                  <c:y val="3.8370693960392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5.8864265927977844</c:v>
                </c:pt>
                <c:pt idx="1">
                  <c:v>4.3094387218835397</c:v>
                </c:pt>
                <c:pt idx="2">
                  <c:v>35.847850407543547</c:v>
                </c:pt>
                <c:pt idx="3">
                  <c:v>13.943112102621305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Жилищно-коммунальное хозяйство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2669990072787614E-3"/>
                  <c:y val="-4.16500820056111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223330024262541E-3"/>
                  <c:y val="-3.94579724263688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-2.84974245301549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3.7265862847126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15.32449544914919</c:v>
                </c:pt>
                <c:pt idx="1">
                  <c:v>10.710531847803237</c:v>
                </c:pt>
                <c:pt idx="2">
                  <c:v>3.1804379095413133</c:v>
                </c:pt>
                <c:pt idx="3">
                  <c:v>0.37646402677077523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Образование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</c:strCache>
            </c:strRef>
          </c:cat>
          <c:val>
            <c:numRef>
              <c:f>Лист1!$F$2:$F$5</c:f>
              <c:numCache>
                <c:formatCode>#,##0.0</c:formatCode>
                <c:ptCount val="4"/>
                <c:pt idx="0">
                  <c:v>31.588840522358531</c:v>
                </c:pt>
                <c:pt idx="1">
                  <c:v>35.926003783897414</c:v>
                </c:pt>
                <c:pt idx="2">
                  <c:v>22.366949017100843</c:v>
                </c:pt>
                <c:pt idx="3">
                  <c:v>36.712214166201896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Культура, кинематография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</c:strCache>
            </c:strRef>
          </c:cat>
          <c:val>
            <c:numRef>
              <c:f>Лист1!$G$2:$G$5</c:f>
              <c:numCache>
                <c:formatCode>#,##0.0</c:formatCode>
                <c:ptCount val="4"/>
                <c:pt idx="0">
                  <c:v>3.4724970320538189</c:v>
                </c:pt>
                <c:pt idx="1">
                  <c:v>3.468572629808703</c:v>
                </c:pt>
                <c:pt idx="2">
                  <c:v>2.7808854083426557</c:v>
                </c:pt>
                <c:pt idx="3">
                  <c:v>5.1031790295593975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Здравоохранение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3727923710955895E-3"/>
                  <c:y val="-6.9739047290680669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3595325955518257E-2"/>
                  <c:y val="1.05879300263565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6396245228950687E-2"/>
                  <c:y val="-3.47433393344932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6537299345068284E-2"/>
                  <c:y val="-7.5987836543331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</c:strCache>
            </c:strRef>
          </c:cat>
          <c:val>
            <c:numRef>
              <c:f>Лист1!$H$2:$H$5</c:f>
              <c:numCache>
                <c:formatCode>#,##0.0</c:formatCode>
                <c:ptCount val="4"/>
                <c:pt idx="0">
                  <c:v>4.0067273446774836</c:v>
                </c:pt>
                <c:pt idx="1">
                  <c:v>2.0391002732814796</c:v>
                </c:pt>
                <c:pt idx="2">
                  <c:v>1.4463800543391403</c:v>
                </c:pt>
                <c:pt idx="3">
                  <c:v>1.561628555493586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Социальная политика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</c:strCache>
            </c:strRef>
          </c:cat>
          <c:val>
            <c:numRef>
              <c:f>Лист1!$I$2:$I$5</c:f>
              <c:numCache>
                <c:formatCode>#,##0.0</c:formatCode>
                <c:ptCount val="4"/>
                <c:pt idx="0">
                  <c:v>29.075979422239808</c:v>
                </c:pt>
                <c:pt idx="1">
                  <c:v>35.768341391633385</c:v>
                </c:pt>
                <c:pt idx="2">
                  <c:v>28.791753236375257</c:v>
                </c:pt>
                <c:pt idx="3">
                  <c:v>31.97155605131065</c:v>
                </c:pt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Физическая культура и спорт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</c:strCache>
            </c:strRef>
          </c:cat>
          <c:val>
            <c:numRef>
              <c:f>Лист1!$J$2:$J$5</c:f>
              <c:numCache>
                <c:formatCode>#,##0.0</c:formatCode>
                <c:ptCount val="4"/>
                <c:pt idx="0">
                  <c:v>2.9679461812425801E-2</c:v>
                </c:pt>
                <c:pt idx="1">
                  <c:v>3.1532478452806392E-2</c:v>
                </c:pt>
                <c:pt idx="2">
                  <c:v>2.3973150071919448E-2</c:v>
                </c:pt>
                <c:pt idx="3">
                  <c:v>4.182933630786391E-2</c:v>
                </c:pt>
              </c:numCache>
            </c:numRef>
          </c:val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Межбюджетные трансферты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</c:strCache>
            </c:strRef>
          </c:cat>
          <c:val>
            <c:numRef>
              <c:f>Лист1!$K$2:$K$5</c:f>
              <c:numCache>
                <c:formatCode>#,##0.0</c:formatCode>
                <c:ptCount val="4"/>
                <c:pt idx="0">
                  <c:v>5.9397657557166754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9445888"/>
        <c:axId val="46534592"/>
      </c:barChart>
      <c:catAx>
        <c:axId val="49445888"/>
        <c:scaling>
          <c:orientation val="minMax"/>
        </c:scaling>
        <c:delete val="0"/>
        <c:axPos val="b"/>
        <c:majorTickMark val="out"/>
        <c:minorTickMark val="none"/>
        <c:tickLblPos val="nextTo"/>
        <c:crossAx val="46534592"/>
        <c:crosses val="autoZero"/>
        <c:auto val="1"/>
        <c:lblAlgn val="ctr"/>
        <c:lblOffset val="100"/>
        <c:noMultiLvlLbl val="0"/>
      </c:catAx>
      <c:valAx>
        <c:axId val="4653459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494458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408696554377335"/>
          <c:y val="1.2280221586758823E-2"/>
          <c:w val="0.19591303445622663"/>
          <c:h val="0.8958783938692195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всего расходов на образование </a:t>
            </a:r>
            <a:r>
              <a:rPr lang="ru-RU" dirty="0" smtClean="0"/>
              <a:t>341,8 </a:t>
            </a:r>
            <a:r>
              <a:rPr lang="ru-RU" dirty="0"/>
              <a:t>млн. рублей</a:t>
            </a:r>
          </a:p>
        </c:rich>
      </c:tx>
      <c:layout>
        <c:manualLayout>
          <c:xMode val="edge"/>
          <c:yMode val="edge"/>
          <c:x val="7.4902617313022835E-2"/>
          <c:y val="2.2598870056497182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расходов на образование 341,7 млн. рублей</c:v>
                </c:pt>
              </c:strCache>
            </c:strRef>
          </c:tx>
          <c:explosion val="25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Лист1!$A$2:$A$7</c:f>
              <c:strCache>
                <c:ptCount val="6"/>
                <c:pt idx="0">
                  <c:v>Дошкольное образование</c:v>
                </c:pt>
                <c:pt idx="1">
                  <c:v>Общее образование</c:v>
                </c:pt>
                <c:pt idx="2">
                  <c:v>Дополнительное образование детей</c:v>
                </c:pt>
                <c:pt idx="3">
                  <c:v>Профессиональная подготовка, переподготовка и повышение квалификации</c:v>
                </c:pt>
                <c:pt idx="4">
                  <c:v>Молодежная политика</c:v>
                </c:pt>
                <c:pt idx="5">
                  <c:v>Другие вопросы в области образования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103.6</c:v>
                </c:pt>
                <c:pt idx="1">
                  <c:v>188.4</c:v>
                </c:pt>
                <c:pt idx="2">
                  <c:v>29.6</c:v>
                </c:pt>
                <c:pt idx="3">
                  <c:v>0.2</c:v>
                </c:pt>
                <c:pt idx="4">
                  <c:v>9.9</c:v>
                </c:pt>
                <c:pt idx="5">
                  <c:v>10.1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6577329702946051"/>
          <c:y val="4.0320743805329413E-2"/>
          <c:w val="0.22488090857801649"/>
          <c:h val="0.95967925619467054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dirty="0" smtClean="0"/>
              <a:t>2023 </a:t>
            </a:r>
            <a:r>
              <a:rPr lang="ru-RU" dirty="0"/>
              <a:t>год </a:t>
            </a:r>
            <a:r>
              <a:rPr lang="ru-RU" dirty="0" smtClean="0"/>
              <a:t>– 279,9 </a:t>
            </a:r>
            <a:r>
              <a:rPr lang="ru-RU" dirty="0" err="1"/>
              <a:t>млн.рублей</a:t>
            </a:r>
            <a:endParaRPr lang="ru-RU" dirty="0"/>
          </a:p>
        </c:rich>
      </c:tx>
      <c:layout>
        <c:manualLayout>
          <c:xMode val="edge"/>
          <c:yMode val="edge"/>
          <c:x val="1.7881980122529345E-3"/>
          <c:y val="0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2021 год - 279,9 млн.рублей</c:v>
                </c:pt>
              </c:strCache>
            </c:strRef>
          </c:tx>
          <c:explosion val="25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Лист1!$A$2:$A$7</c:f>
              <c:strCache>
                <c:ptCount val="6"/>
                <c:pt idx="0">
                  <c:v>Дошкольное образование</c:v>
                </c:pt>
                <c:pt idx="1">
                  <c:v>Общее образование</c:v>
                </c:pt>
                <c:pt idx="2">
                  <c:v>Дополнительное образование</c:v>
                </c:pt>
                <c:pt idx="3">
                  <c:v>Профессиональное образование</c:v>
                </c:pt>
                <c:pt idx="4">
                  <c:v>Молодежная политика</c:v>
                </c:pt>
                <c:pt idx="5">
                  <c:v>Другие вопросы в области образования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59.4</c:v>
                </c:pt>
                <c:pt idx="1">
                  <c:v>170.1</c:v>
                </c:pt>
                <c:pt idx="2">
                  <c:v>29.9</c:v>
                </c:pt>
                <c:pt idx="3">
                  <c:v>0.1</c:v>
                </c:pt>
                <c:pt idx="4">
                  <c:v>10.3</c:v>
                </c:pt>
                <c:pt idx="5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dirty="0" smtClean="0"/>
              <a:t>2024 </a:t>
            </a:r>
            <a:r>
              <a:rPr lang="ru-RU" dirty="0"/>
              <a:t>год </a:t>
            </a:r>
            <a:r>
              <a:rPr lang="ru-RU" dirty="0" smtClean="0"/>
              <a:t>–263,3</a:t>
            </a:r>
          </a:p>
          <a:p>
            <a:pPr>
              <a:defRPr sz="1600"/>
            </a:pPr>
            <a:r>
              <a:rPr lang="ru-RU" dirty="0" err="1" smtClean="0"/>
              <a:t>млн.рублей</a:t>
            </a:r>
            <a:endParaRPr lang="ru-RU" dirty="0"/>
          </a:p>
        </c:rich>
      </c:tx>
      <c:layout>
        <c:manualLayout>
          <c:xMode val="edge"/>
          <c:yMode val="edge"/>
          <c:x val="1.7881980122529091E-3"/>
          <c:y val="4.7619047619047623E-3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2022 год - 263,3 млн.рублей</c:v>
                </c:pt>
              </c:strCache>
            </c:strRef>
          </c:tx>
          <c:explosion val="42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Лист1!$A$2:$A$7</c:f>
              <c:strCache>
                <c:ptCount val="6"/>
                <c:pt idx="0">
                  <c:v>Дошкольное образование</c:v>
                </c:pt>
                <c:pt idx="1">
                  <c:v>Общее образование</c:v>
                </c:pt>
                <c:pt idx="2">
                  <c:v>Дополнительное образование</c:v>
                </c:pt>
                <c:pt idx="3">
                  <c:v>Профессиональное образование</c:v>
                </c:pt>
                <c:pt idx="4">
                  <c:v>Молодежная политика</c:v>
                </c:pt>
                <c:pt idx="5">
                  <c:v>Другие вопросы в области образования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59.6</c:v>
                </c:pt>
                <c:pt idx="1">
                  <c:v>157.30000000000001</c:v>
                </c:pt>
                <c:pt idx="2">
                  <c:v>25.6</c:v>
                </c:pt>
                <c:pt idx="3">
                  <c:v>0.1</c:v>
                </c:pt>
                <c:pt idx="4">
                  <c:v>10.7</c:v>
                </c:pt>
                <c:pt idx="5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Культура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29.9</c:v>
                </c:pt>
                <c:pt idx="1">
                  <c:v>31.6</c:v>
                </c:pt>
                <c:pt idx="2">
                  <c:v>33.5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Другие вопросы в области культуры, кинематографии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3.2</c:v>
                </c:pt>
                <c:pt idx="1">
                  <c:v>3.2</c:v>
                </c:pt>
                <c:pt idx="2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154620928"/>
        <c:axId val="114416960"/>
        <c:axId val="0"/>
      </c:bar3DChart>
      <c:catAx>
        <c:axId val="1546209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4416960"/>
        <c:crosses val="autoZero"/>
        <c:auto val="1"/>
        <c:lblAlgn val="ctr"/>
        <c:lblOffset val="100"/>
        <c:noMultiLvlLbl val="0"/>
      </c:catAx>
      <c:valAx>
        <c:axId val="1144169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462092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здравоохранение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2022 год</c:v>
                </c:pt>
                <c:pt idx="1">
                  <c:v>2023 год</c:v>
                </c:pt>
                <c:pt idx="2">
                  <c:v>2024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19.399999999999999</c:v>
                </c:pt>
                <c:pt idx="1">
                  <c:v>18.100000000000001</c:v>
                </c:pt>
                <c:pt idx="2">
                  <c:v>11.2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8737024"/>
        <c:axId val="147186240"/>
        <c:axId val="0"/>
      </c:bar3DChart>
      <c:catAx>
        <c:axId val="148737024"/>
        <c:scaling>
          <c:orientation val="minMax"/>
        </c:scaling>
        <c:delete val="0"/>
        <c:axPos val="b"/>
        <c:majorTickMark val="out"/>
        <c:minorTickMark val="none"/>
        <c:tickLblPos val="nextTo"/>
        <c:crossAx val="147186240"/>
        <c:crosses val="autoZero"/>
        <c:auto val="1"/>
        <c:lblAlgn val="ctr"/>
        <c:lblOffset val="100"/>
        <c:noMultiLvlLbl val="0"/>
      </c:catAx>
      <c:valAx>
        <c:axId val="1471862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873702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0.81893</cdr:x>
      <cdr:y>0</cdr:y>
    </cdr:from>
    <cdr:to>
      <cdr:x>0.91265</cdr:x>
      <cdr:y>0.225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992216" y="-1380597"/>
          <a:ext cx="571304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162,2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0.14848</cdr:x>
      <cdr:y>0.19938</cdr:y>
    </cdr:from>
    <cdr:to>
      <cdr:x>0.29023</cdr:x>
      <cdr:y>0.32341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905149" y="810284"/>
          <a:ext cx="864108" cy="5040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118,6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0.24013</cdr:x>
      <cdr:y>0.32281</cdr:y>
    </cdr:from>
    <cdr:to>
      <cdr:x>0.35469</cdr:x>
      <cdr:y>0.54781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463824" y="1311920"/>
          <a:ext cx="698376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0.1371</cdr:x>
      <cdr:y>0.78432</cdr:y>
    </cdr:from>
    <cdr:to>
      <cdr:x>0.18548</cdr:x>
      <cdr:y>0.84062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224136" y="4713386"/>
          <a:ext cx="432048" cy="33833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dirty="0" smtClean="0">
              <a:solidFill>
                <a:schemeClr val="bg1"/>
              </a:solidFill>
            </a:rPr>
            <a:t>9,8</a:t>
          </a:r>
          <a:endParaRPr lang="ru-RU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0.1371</cdr:x>
      <cdr:y>0.54467</cdr:y>
    </cdr:from>
    <cdr:to>
      <cdr:x>0.19355</cdr:x>
      <cdr:y>0.60458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1224136" y="3273226"/>
          <a:ext cx="504056" cy="36004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dirty="0" smtClean="0">
              <a:solidFill>
                <a:schemeClr val="bg1"/>
              </a:solidFill>
            </a:rPr>
            <a:t>10,4</a:t>
          </a:r>
          <a:endParaRPr lang="ru-RU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0.1371</cdr:x>
      <cdr:y>0.32899</cdr:y>
    </cdr:from>
    <cdr:to>
      <cdr:x>0.18548</cdr:x>
      <cdr:y>0.3889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1224136" y="1977082"/>
          <a:ext cx="432048" cy="36004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dirty="0" smtClean="0">
              <a:solidFill>
                <a:schemeClr val="bg1"/>
              </a:solidFill>
            </a:rPr>
            <a:t>9,2</a:t>
          </a:r>
          <a:endParaRPr lang="ru-RU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0.1371</cdr:x>
      <cdr:y>0.10133</cdr:y>
    </cdr:from>
    <cdr:to>
      <cdr:x>0.18548</cdr:x>
      <cdr:y>0.16124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1224136" y="608930"/>
          <a:ext cx="432048" cy="36004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dirty="0" smtClean="0">
              <a:solidFill>
                <a:schemeClr val="bg1"/>
              </a:solidFill>
            </a:rPr>
            <a:t>9,8</a:t>
          </a:r>
          <a:endParaRPr lang="ru-RU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0.16698</cdr:x>
      <cdr:y>0.48123</cdr:y>
    </cdr:from>
    <cdr:to>
      <cdr:x>0.21537</cdr:x>
      <cdr:y>0.54114</cdr:y>
    </cdr:to>
    <cdr:sp macro="" textlink="">
      <cdr:nvSpPr>
        <cdr:cNvPr id="18" name="Прямоугольник 17"/>
        <cdr:cNvSpPr/>
      </cdr:nvSpPr>
      <cdr:spPr>
        <a:xfrm xmlns:a="http://schemas.openxmlformats.org/drawingml/2006/main">
          <a:off x="1490960" y="2891978"/>
          <a:ext cx="432048" cy="36004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dirty="0" smtClean="0">
              <a:solidFill>
                <a:schemeClr val="tx1"/>
              </a:solidFill>
            </a:rPr>
            <a:t>0,3</a:t>
          </a:r>
          <a:endParaRPr lang="ru-RU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0.28512</cdr:x>
      <cdr:y>0.07679</cdr:y>
    </cdr:from>
    <cdr:to>
      <cdr:x>0.29318</cdr:x>
      <cdr:y>0.10076</cdr:y>
    </cdr:to>
    <cdr:cxnSp macro="">
      <cdr:nvCxnSpPr>
        <cdr:cNvPr id="53" name="Прямая соединительная линия 52"/>
        <cdr:cNvCxnSpPr/>
      </cdr:nvCxnSpPr>
      <cdr:spPr>
        <a:xfrm xmlns:a="http://schemas.openxmlformats.org/drawingml/2006/main" flipH="1">
          <a:off x="2484276" y="432048"/>
          <a:ext cx="70227" cy="134872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0.25875</cdr:x>
      <cdr:y>0.28758</cdr:y>
    </cdr:from>
    <cdr:to>
      <cdr:x>0.25875</cdr:x>
      <cdr:y>0.31154</cdr:y>
    </cdr:to>
    <cdr:cxnSp macro="">
      <cdr:nvCxnSpPr>
        <cdr:cNvPr id="56" name="Прямая соединительная линия 55"/>
        <cdr:cNvCxnSpPr/>
      </cdr:nvCxnSpPr>
      <cdr:spPr>
        <a:xfrm xmlns:a="http://schemas.openxmlformats.org/drawingml/2006/main">
          <a:off x="2310338" y="1728192"/>
          <a:ext cx="0" cy="144016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149750-0632-4445-A052-570847FB7D04}" type="datetimeFigureOut">
              <a:rPr lang="ru-RU" smtClean="0"/>
              <a:pPr/>
              <a:t>25.11.2021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3397F-D53E-4EB3-8D70-577EC1BBD36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2965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16D1B1-673E-4C11-B7DE-0D475E092FA9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379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53397F-D53E-4EB3-8D70-577EC1BBD36B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2099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8894" indent="-288036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52144" indent="-230429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13002" indent="-230429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73859" indent="-230429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34717" indent="-230429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95574" indent="-230429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56432" indent="-230429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917290" indent="-230429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9C412F93-4BB2-45A0-B893-E62551B6BC36}" type="slidenum">
              <a:rPr lang="ru-RU" altLang="ru-RU" sz="1200">
                <a:solidFill>
                  <a:srgbClr val="000000"/>
                </a:solidFill>
              </a:rPr>
              <a:pPr/>
              <a:t>18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8894" indent="-288036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52144" indent="-230429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13002" indent="-230429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73859" indent="-230429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34717" indent="-230429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95574" indent="-230429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56432" indent="-230429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917290" indent="-230429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7F9FC1A3-95BA-4350-BDEB-D1705512C76C}" type="slidenum">
              <a:rPr lang="ru-RU" altLang="ru-RU" sz="1200"/>
              <a:pPr/>
              <a:t>19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8894" indent="-288036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52144" indent="-230429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13002" indent="-230429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73859" indent="-230429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34717" indent="-230429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95574" indent="-230429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56432" indent="-230429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917290" indent="-230429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F37B137-E4ED-4918-B015-9245304E8E65}" type="slidenum">
              <a:rPr lang="ru-RU" altLang="ru-RU" sz="1200"/>
              <a:pPr/>
              <a:t>20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8894" indent="-288036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52144" indent="-230429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13002" indent="-230429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73859" indent="-230429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34717" indent="-230429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95574" indent="-230429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56432" indent="-230429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917290" indent="-230429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F2FACE9D-7859-4A08-AFD0-93984240CFEC}" type="slidenum">
              <a:rPr lang="ru-RU" altLang="ru-RU" sz="1200"/>
              <a:pPr/>
              <a:t>21</a:t>
            </a:fld>
            <a:endParaRPr lang="ru-RU" altLang="ru-RU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9384" indent="-28437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751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92519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752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02530" indent="-2275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57535" indent="-2275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12541" indent="-2275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67546" indent="-2275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4AB8880-8424-44A8-8DF9-9E7D8E7DC9CD}" type="slidenum">
              <a:rPr lang="ru-RU" altLang="ru-RU" smtClean="0"/>
              <a:pPr eaLnBrk="1" hangingPunct="1">
                <a:spcBef>
                  <a:spcPct val="0"/>
                </a:spcBef>
              </a:pPr>
              <a:t>36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9384" indent="-28437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751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92519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752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02530" indent="-2275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57535" indent="-2275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12541" indent="-2275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67546" indent="-2275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BF47F36-9D92-48A7-9EEA-D8BB1FD04E08}" type="slidenum">
              <a:rPr lang="ru-RU" altLang="ru-RU" smtClean="0"/>
              <a:pPr eaLnBrk="1" hangingPunct="1">
                <a:spcBef>
                  <a:spcPct val="0"/>
                </a:spcBef>
              </a:pPr>
              <a:t>38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9384" indent="-28437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751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92519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752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02530" indent="-2275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57535" indent="-2275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12541" indent="-2275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67546" indent="-22750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ACD0973-E5E9-413C-8746-788131EC95BC}" type="slidenum">
              <a:rPr lang="ru-RU" altLang="ru-RU" smtClean="0"/>
              <a:pPr eaLnBrk="1" hangingPunct="1">
                <a:spcBef>
                  <a:spcPct val="0"/>
                </a:spcBef>
              </a:pPr>
              <a:t>43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79FD-AF31-4F85-BE80-CA8B8D0589B7}" type="datetimeFigureOut">
              <a:rPr lang="ru-RU" smtClean="0"/>
              <a:pPr/>
              <a:t>25.11.2021</a:t>
            </a:fld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5A5BD1-79D5-46C7-8049-7F5F9199D2D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79FD-AF31-4F85-BE80-CA8B8D0589B7}" type="datetimeFigureOut">
              <a:rPr lang="ru-RU" smtClean="0"/>
              <a:pPr/>
              <a:t>25.11.2021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5BD1-79D5-46C7-8049-7F5F9199D2D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79FD-AF31-4F85-BE80-CA8B8D0589B7}" type="datetimeFigureOut">
              <a:rPr lang="ru-RU" smtClean="0"/>
              <a:pPr/>
              <a:t>25.11.2021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5BD1-79D5-46C7-8049-7F5F9199D2D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7A5BF-E6C5-4DC3-8337-4D444B456259}" type="datetimeFigureOut">
              <a:rPr lang="ru-RU"/>
              <a:pPr>
                <a:defRPr/>
              </a:pPr>
              <a:t>25.11.2021</a:t>
            </a:fld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F9F6D-3F63-49A3-AA5C-1395E8AAD44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52258301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79FD-AF31-4F85-BE80-CA8B8D0589B7}" type="datetimeFigureOut">
              <a:rPr lang="ru-RU" smtClean="0"/>
              <a:pPr/>
              <a:t>25.11.2021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5BD1-79D5-46C7-8049-7F5F9199D2D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79FD-AF31-4F85-BE80-CA8B8D0589B7}" type="datetimeFigureOut">
              <a:rPr lang="ru-RU" smtClean="0"/>
              <a:pPr/>
              <a:t>25.11.2021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5BD1-79D5-46C7-8049-7F5F9199D2D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79FD-AF31-4F85-BE80-CA8B8D0589B7}" type="datetimeFigureOut">
              <a:rPr lang="ru-RU" smtClean="0"/>
              <a:pPr/>
              <a:t>25.11.2021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5BD1-79D5-46C7-8049-7F5F9199D2D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79FD-AF31-4F85-BE80-CA8B8D0589B7}" type="datetimeFigureOut">
              <a:rPr lang="ru-RU" smtClean="0"/>
              <a:pPr/>
              <a:t>25.11.2021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5BD1-79D5-46C7-8049-7F5F9199D2D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79FD-AF31-4F85-BE80-CA8B8D0589B7}" type="datetimeFigureOut">
              <a:rPr lang="ru-RU" smtClean="0"/>
              <a:pPr/>
              <a:t>25.11.2021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5BD1-79D5-46C7-8049-7F5F9199D2D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79FD-AF31-4F85-BE80-CA8B8D0589B7}" type="datetimeFigureOut">
              <a:rPr lang="ru-RU" smtClean="0"/>
              <a:pPr/>
              <a:t>25.11.2021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5BD1-79D5-46C7-8049-7F5F9199D2D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79FD-AF31-4F85-BE80-CA8B8D0589B7}" type="datetimeFigureOut">
              <a:rPr lang="ru-RU" smtClean="0"/>
              <a:pPr/>
              <a:t>25.11.2021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5BD1-79D5-46C7-8049-7F5F9199D2D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79FD-AF31-4F85-BE80-CA8B8D0589B7}" type="datetimeFigureOut">
              <a:rPr lang="ru-RU" smtClean="0"/>
              <a:pPr/>
              <a:t>25.11.2021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A5BD1-79D5-46C7-8049-7F5F9199D2D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94079FD-AF31-4F85-BE80-CA8B8D0589B7}" type="datetimeFigureOut">
              <a:rPr lang="ru-RU" smtClean="0"/>
              <a:pPr/>
              <a:t>25.11.2021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D5A5BD1-79D5-46C7-8049-7F5F9199D2D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36" r:id="rId12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52.jpeg"/><Relationship Id="rId18" Type="http://schemas.openxmlformats.org/officeDocument/2006/relationships/image" Target="../media/image5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12" Type="http://schemas.openxmlformats.org/officeDocument/2006/relationships/image" Target="../media/image51.jpeg"/><Relationship Id="rId17" Type="http://schemas.openxmlformats.org/officeDocument/2006/relationships/image" Target="../media/image56.jpeg"/><Relationship Id="rId2" Type="http://schemas.openxmlformats.org/officeDocument/2006/relationships/image" Target="../media/image41.jpeg"/><Relationship Id="rId16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44.jpeg"/><Relationship Id="rId15" Type="http://schemas.openxmlformats.org/officeDocument/2006/relationships/image" Target="../media/image5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Relationship Id="rId14" Type="http://schemas.openxmlformats.org/officeDocument/2006/relationships/image" Target="../media/image53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mailto:admin@oblivka.donpac.ru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166" y="2060848"/>
            <a:ext cx="90997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/>
              <a:t>Проект бюджета </a:t>
            </a:r>
            <a:r>
              <a:rPr lang="ru-RU" sz="3600" dirty="0" err="1"/>
              <a:t>Обливского</a:t>
            </a:r>
            <a:r>
              <a:rPr lang="ru-RU" sz="3600" dirty="0"/>
              <a:t> района на </a:t>
            </a:r>
            <a:r>
              <a:rPr lang="ru-RU" sz="3600" dirty="0" smtClean="0"/>
              <a:t>2022 </a:t>
            </a:r>
            <a:r>
              <a:rPr lang="ru-RU" sz="3600" dirty="0"/>
              <a:t>год и на плановый период </a:t>
            </a:r>
            <a:r>
              <a:rPr lang="ru-RU" sz="3600" dirty="0" smtClean="0"/>
              <a:t>2023 </a:t>
            </a:r>
            <a:r>
              <a:rPr lang="ru-RU" sz="3600" dirty="0"/>
              <a:t>и </a:t>
            </a:r>
            <a:r>
              <a:rPr lang="ru-RU" sz="3600" dirty="0" smtClean="0"/>
              <a:t>2024 годов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5433404"/>
            <a:ext cx="72008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25.11.2021г.</a:t>
            </a:r>
          </a:p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ст-ца</a:t>
            </a:r>
            <a:r>
              <a:rPr lang="ru-RU" dirty="0" smtClean="0">
                <a:solidFill>
                  <a:schemeClr val="tx1"/>
                </a:solidFill>
              </a:rPr>
              <a:t> Обливская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548680"/>
            <a:ext cx="6696744" cy="680288"/>
          </a:xfrm>
        </p:spPr>
        <p:txBody>
          <a:bodyPr>
            <a:normAutofit/>
          </a:bodyPr>
          <a:lstStyle/>
          <a:p>
            <a:pPr algn="ctr"/>
            <a:r>
              <a:rPr lang="ru-RU" sz="1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Безвозмездные поступления из областного бюджета.</a:t>
            </a:r>
            <a:endParaRPr lang="ru-RU" sz="1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7" name="Текст 2"/>
          <p:cNvSpPr>
            <a:spLocks noGrp="1"/>
          </p:cNvSpPr>
          <p:nvPr>
            <p:ph type="body" idx="1"/>
          </p:nvPr>
        </p:nvSpPr>
        <p:spPr>
          <a:xfrm>
            <a:off x="6948264" y="1340768"/>
            <a:ext cx="1541450" cy="213771"/>
          </a:xfrm>
        </p:spPr>
        <p:txBody>
          <a:bodyPr>
            <a:no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млн. рублей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823299"/>
              </p:ext>
            </p:extLst>
          </p:nvPr>
        </p:nvGraphicFramePr>
        <p:xfrm>
          <a:off x="899592" y="1700808"/>
          <a:ext cx="6336704" cy="395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1296144"/>
                <a:gridCol w="1080120"/>
                <a:gridCol w="1008112"/>
                <a:gridCol w="115212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(план первоначальный)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(проект)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(проект)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(проект)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 всего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778,8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794,8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1 096,3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555,0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них: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Дотации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96,1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91,3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61,8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48,0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160,1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178,8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472,4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82,4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Субвенции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510,9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513,0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550,4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421,9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11,7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11,7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11,7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2,7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621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3" y="71422"/>
            <a:ext cx="8668848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Динамика расходов бюджета Обливского района</a:t>
            </a:r>
            <a:endParaRPr lang="ru-RU" sz="2800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5320727"/>
              </p:ext>
            </p:extLst>
          </p:nvPr>
        </p:nvGraphicFramePr>
        <p:xfrm>
          <a:off x="21131" y="1562282"/>
          <a:ext cx="81534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848096" y="1214422"/>
            <a:ext cx="2000264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(млн.рублей)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01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7654977"/>
              </p:ext>
            </p:extLst>
          </p:nvPr>
        </p:nvGraphicFramePr>
        <p:xfrm>
          <a:off x="215516" y="980728"/>
          <a:ext cx="8712968" cy="5626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Структура расходов по разделам бюджетной классификации (%)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89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2708920"/>
            <a:ext cx="7776864" cy="15001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Расходы по разделу 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сельское </a:t>
            </a:r>
            <a:r>
              <a:rPr lang="ru-RU" sz="2800" b="1" dirty="0">
                <a:solidFill>
                  <a:schemeClr val="tx1"/>
                </a:solidFill>
              </a:rPr>
              <a:t>хозяйство и </a:t>
            </a:r>
            <a:r>
              <a:rPr lang="ru-RU" sz="2800" b="1" dirty="0" smtClean="0">
                <a:solidFill>
                  <a:schemeClr val="tx1"/>
                </a:solidFill>
              </a:rPr>
              <a:t>рыболовство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запланированы в объеме: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2" name="Picture 2" descr="D:\2019 год\ПУБЛИЧНЫЕ СЛУШАНИЯ 20-22\с.х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302514">
            <a:off x="195879" y="513311"/>
            <a:ext cx="3924049" cy="2616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3" descr="D:\2019 год\ПУБЛИЧНЫЕ СЛУШАНИЯ 20-22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94006" y="195131"/>
            <a:ext cx="1757015" cy="2342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D:\2020 год\публичные слушания\на 21-2023\IMG_37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3222">
            <a:off x="5274329" y="448919"/>
            <a:ext cx="3659753" cy="27448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Горизонтальный свиток 6"/>
          <p:cNvSpPr/>
          <p:nvPr/>
        </p:nvSpPr>
        <p:spPr>
          <a:xfrm>
            <a:off x="467544" y="4797152"/>
            <a:ext cx="2583160" cy="182536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2022 </a:t>
            </a:r>
            <a:r>
              <a:rPr lang="ru-RU" dirty="0">
                <a:solidFill>
                  <a:schemeClr val="tx1"/>
                </a:solidFill>
              </a:rPr>
              <a:t>г. – </a:t>
            </a:r>
            <a:r>
              <a:rPr lang="ru-RU" dirty="0" smtClean="0">
                <a:solidFill>
                  <a:schemeClr val="tx1"/>
                </a:solidFill>
              </a:rPr>
              <a:t>4,9 </a:t>
            </a:r>
            <a:r>
              <a:rPr lang="ru-RU" dirty="0" err="1" smtClean="0">
                <a:solidFill>
                  <a:schemeClr val="tx1"/>
                </a:solidFill>
              </a:rPr>
              <a:t>млн.руб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3510543" y="4365104"/>
            <a:ext cx="2480793" cy="1825360"/>
          </a:xfrm>
          <a:prstGeom prst="horizontalScrol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2021 г. – </a:t>
            </a:r>
            <a:r>
              <a:rPr lang="ru-RU" dirty="0" smtClean="0">
                <a:solidFill>
                  <a:schemeClr val="tx1"/>
                </a:solidFill>
              </a:rPr>
              <a:t>9,7млн.руб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6444208" y="4035465"/>
            <a:ext cx="2367136" cy="1825360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2021 г. – </a:t>
            </a:r>
            <a:r>
              <a:rPr lang="ru-RU" dirty="0" smtClean="0">
                <a:solidFill>
                  <a:schemeClr val="tx1"/>
                </a:solidFill>
              </a:rPr>
              <a:t>2,2млн.руб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68497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182" y="1412776"/>
            <a:ext cx="9006579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1600" dirty="0" smtClean="0"/>
              <a:t> </a:t>
            </a:r>
            <a:r>
              <a:rPr lang="ru-RU" sz="1700" i="1" dirty="0" smtClean="0">
                <a:solidFill>
                  <a:schemeClr val="accent6">
                    <a:lumMod val="50000"/>
                  </a:schemeClr>
                </a:solidFill>
              </a:rPr>
              <a:t>предоставление </a:t>
            </a:r>
            <a:r>
              <a:rPr lang="ru-RU" sz="1700" i="1" dirty="0">
                <a:solidFill>
                  <a:schemeClr val="accent6">
                    <a:lumMod val="50000"/>
                  </a:schemeClr>
                </a:solidFill>
              </a:rPr>
              <a:t>субсидий на поддержку овцеводства в </a:t>
            </a:r>
            <a:r>
              <a:rPr lang="ru-RU" sz="1700" i="1" dirty="0" smtClean="0">
                <a:solidFill>
                  <a:schemeClr val="accent6">
                    <a:lumMod val="50000"/>
                  </a:schemeClr>
                </a:solidFill>
              </a:rPr>
              <a:t>2022 </a:t>
            </a:r>
            <a:r>
              <a:rPr lang="ru-RU" sz="1700" i="1" dirty="0">
                <a:solidFill>
                  <a:schemeClr val="accent6">
                    <a:lumMod val="50000"/>
                  </a:schemeClr>
                </a:solidFill>
              </a:rPr>
              <a:t>году </a:t>
            </a:r>
            <a:r>
              <a:rPr lang="ru-RU" sz="1700" i="1" dirty="0" smtClean="0">
                <a:solidFill>
                  <a:schemeClr val="accent6">
                    <a:lumMod val="50000"/>
                  </a:schemeClr>
                </a:solidFill>
              </a:rPr>
              <a:t>– 286,5  </a:t>
            </a:r>
            <a:r>
              <a:rPr lang="ru-RU" sz="1700" i="1" dirty="0">
                <a:solidFill>
                  <a:schemeClr val="accent6">
                    <a:lumMod val="50000"/>
                  </a:schemeClr>
                </a:solidFill>
              </a:rPr>
              <a:t>тыс. рублей, в </a:t>
            </a:r>
            <a:r>
              <a:rPr lang="ru-RU" sz="1700" i="1" dirty="0" smtClean="0">
                <a:solidFill>
                  <a:schemeClr val="accent6">
                    <a:lumMod val="50000"/>
                  </a:schemeClr>
                </a:solidFill>
              </a:rPr>
              <a:t>2023 </a:t>
            </a:r>
            <a:r>
              <a:rPr lang="ru-RU" sz="1700" i="1" dirty="0">
                <a:solidFill>
                  <a:schemeClr val="accent6">
                    <a:lumMod val="50000"/>
                  </a:schemeClr>
                </a:solidFill>
              </a:rPr>
              <a:t>году – </a:t>
            </a:r>
            <a:r>
              <a:rPr lang="ru-RU" sz="1700" i="1" dirty="0" smtClean="0">
                <a:solidFill>
                  <a:schemeClr val="accent6">
                    <a:lumMod val="50000"/>
                  </a:schemeClr>
                </a:solidFill>
              </a:rPr>
              <a:t>286,5 </a:t>
            </a:r>
            <a:r>
              <a:rPr lang="ru-RU" sz="1700" i="1" dirty="0">
                <a:solidFill>
                  <a:schemeClr val="accent6">
                    <a:lumMod val="50000"/>
                  </a:schemeClr>
                </a:solidFill>
              </a:rPr>
              <a:t>тыс. рублей, в </a:t>
            </a:r>
            <a:r>
              <a:rPr lang="ru-RU" sz="1700" i="1" dirty="0" smtClean="0">
                <a:solidFill>
                  <a:schemeClr val="accent6">
                    <a:lumMod val="50000"/>
                  </a:schemeClr>
                </a:solidFill>
              </a:rPr>
              <a:t>2024 </a:t>
            </a:r>
            <a:r>
              <a:rPr lang="ru-RU" sz="1700" i="1" dirty="0">
                <a:solidFill>
                  <a:schemeClr val="accent6">
                    <a:lumMod val="50000"/>
                  </a:schemeClr>
                </a:solidFill>
              </a:rPr>
              <a:t>году – </a:t>
            </a:r>
            <a:r>
              <a:rPr lang="ru-RU" sz="1700" i="1" dirty="0" smtClean="0">
                <a:solidFill>
                  <a:schemeClr val="accent6">
                    <a:lumMod val="50000"/>
                  </a:schemeClr>
                </a:solidFill>
              </a:rPr>
              <a:t>48,7 </a:t>
            </a:r>
            <a:r>
              <a:rPr lang="ru-RU" sz="1700" i="1" dirty="0">
                <a:solidFill>
                  <a:schemeClr val="accent6">
                    <a:lumMod val="50000"/>
                  </a:schemeClr>
                </a:solidFill>
              </a:rPr>
              <a:t>тыс. рублей;</a:t>
            </a:r>
            <a:endParaRPr lang="ru-RU" sz="17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700" i="1" dirty="0">
                <a:solidFill>
                  <a:schemeClr val="accent6">
                    <a:lumMod val="50000"/>
                  </a:schemeClr>
                </a:solidFill>
              </a:rPr>
              <a:t>предоставление субсидий на оказание несвязанной поддержки в области растениеводства в </a:t>
            </a:r>
            <a:r>
              <a:rPr lang="ru-RU" sz="1700" i="1" dirty="0" smtClean="0">
                <a:solidFill>
                  <a:schemeClr val="accent6">
                    <a:lumMod val="50000"/>
                  </a:schemeClr>
                </a:solidFill>
              </a:rPr>
              <a:t>2022 </a:t>
            </a:r>
            <a:r>
              <a:rPr lang="ru-RU" sz="1700" i="1" dirty="0">
                <a:solidFill>
                  <a:schemeClr val="accent6">
                    <a:lumMod val="50000"/>
                  </a:schemeClr>
                </a:solidFill>
              </a:rPr>
              <a:t>году – 2 </a:t>
            </a:r>
            <a:r>
              <a:rPr lang="ru-RU" sz="1700" i="1" dirty="0" smtClean="0">
                <a:solidFill>
                  <a:schemeClr val="accent6">
                    <a:lumMod val="50000"/>
                  </a:schemeClr>
                </a:solidFill>
              </a:rPr>
              <a:t>256,9 </a:t>
            </a:r>
            <a:r>
              <a:rPr lang="ru-RU" sz="1700" i="1" dirty="0">
                <a:solidFill>
                  <a:schemeClr val="accent6">
                    <a:lumMod val="50000"/>
                  </a:schemeClr>
                </a:solidFill>
              </a:rPr>
              <a:t>тыс. рублей, в </a:t>
            </a:r>
            <a:r>
              <a:rPr lang="ru-RU" sz="1700" i="1" dirty="0" smtClean="0">
                <a:solidFill>
                  <a:schemeClr val="accent6">
                    <a:lumMod val="50000"/>
                  </a:schemeClr>
                </a:solidFill>
              </a:rPr>
              <a:t>2023 </a:t>
            </a:r>
            <a:r>
              <a:rPr lang="ru-RU" sz="1700" i="1" dirty="0">
                <a:solidFill>
                  <a:schemeClr val="accent6">
                    <a:lumMod val="50000"/>
                  </a:schemeClr>
                </a:solidFill>
              </a:rPr>
              <a:t>году – 2 </a:t>
            </a:r>
            <a:r>
              <a:rPr lang="ru-RU" sz="1700" i="1" dirty="0" smtClean="0">
                <a:solidFill>
                  <a:schemeClr val="accent6">
                    <a:lumMod val="50000"/>
                  </a:schemeClr>
                </a:solidFill>
              </a:rPr>
              <a:t>286,1 </a:t>
            </a:r>
            <a:r>
              <a:rPr lang="ru-RU" sz="1700" i="1" dirty="0">
                <a:solidFill>
                  <a:schemeClr val="accent6">
                    <a:lumMod val="50000"/>
                  </a:schemeClr>
                </a:solidFill>
              </a:rPr>
              <a:t>тыс. рублей, в </a:t>
            </a:r>
            <a:r>
              <a:rPr lang="ru-RU" sz="1700" i="1" dirty="0" smtClean="0">
                <a:solidFill>
                  <a:schemeClr val="accent6">
                    <a:lumMod val="50000"/>
                  </a:schemeClr>
                </a:solidFill>
              </a:rPr>
              <a:t>2024 </a:t>
            </a:r>
            <a:r>
              <a:rPr lang="ru-RU" sz="1700" i="1" dirty="0">
                <a:solidFill>
                  <a:schemeClr val="accent6">
                    <a:lumMod val="50000"/>
                  </a:schemeClr>
                </a:solidFill>
              </a:rPr>
              <a:t>году – </a:t>
            </a:r>
            <a:r>
              <a:rPr lang="ru-RU" sz="1700" i="1" dirty="0" smtClean="0">
                <a:solidFill>
                  <a:schemeClr val="accent6">
                    <a:lumMod val="50000"/>
                  </a:schemeClr>
                </a:solidFill>
              </a:rPr>
              <a:t>388,6 </a:t>
            </a:r>
            <a:r>
              <a:rPr lang="ru-RU" sz="1700" i="1" dirty="0">
                <a:solidFill>
                  <a:schemeClr val="accent6">
                    <a:lumMod val="50000"/>
                  </a:schemeClr>
                </a:solidFill>
              </a:rPr>
              <a:t>тыс. рублей</a:t>
            </a:r>
            <a:r>
              <a:rPr lang="ru-RU" sz="1700" dirty="0" smtClean="0">
                <a:solidFill>
                  <a:schemeClr val="accent6">
                    <a:lumMod val="50000"/>
                  </a:schemeClr>
                </a:solidFill>
              </a:rPr>
              <a:t>;</a:t>
            </a:r>
          </a:p>
          <a:p>
            <a:r>
              <a:rPr lang="ru-RU" sz="1700" dirty="0" smtClean="0">
                <a:solidFill>
                  <a:schemeClr val="accent6">
                    <a:lumMod val="50000"/>
                  </a:schemeClr>
                </a:solidFill>
              </a:rPr>
              <a:t>предоставление </a:t>
            </a:r>
            <a:r>
              <a:rPr lang="ru-RU" sz="1700" dirty="0">
                <a:solidFill>
                  <a:schemeClr val="accent6">
                    <a:lumMod val="50000"/>
                  </a:schemeClr>
                </a:solidFill>
              </a:rPr>
              <a:t>субсидий сельскохозяйственным товаропроизводителям в рамках поддержки сельскохозяйственного производства на поддержку элитного </a:t>
            </a:r>
            <a:r>
              <a:rPr lang="ru-RU" sz="1700" dirty="0" smtClean="0">
                <a:solidFill>
                  <a:schemeClr val="accent6">
                    <a:lumMod val="50000"/>
                  </a:schemeClr>
                </a:solidFill>
              </a:rPr>
              <a:t>семеноводства </a:t>
            </a:r>
            <a:r>
              <a:rPr lang="ru-RU" sz="1700" i="1" dirty="0" smtClean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sz="1700" i="1" dirty="0">
                <a:solidFill>
                  <a:schemeClr val="accent6">
                    <a:lumMod val="50000"/>
                  </a:schemeClr>
                </a:solidFill>
              </a:rPr>
              <a:t>2022 году – </a:t>
            </a:r>
            <a:r>
              <a:rPr lang="ru-RU" sz="1700" i="1" dirty="0" smtClean="0">
                <a:solidFill>
                  <a:schemeClr val="accent6">
                    <a:lumMod val="50000"/>
                  </a:schemeClr>
                </a:solidFill>
              </a:rPr>
              <a:t>851,7 тыс</a:t>
            </a:r>
            <a:r>
              <a:rPr lang="ru-RU" sz="1700" i="1" dirty="0">
                <a:solidFill>
                  <a:schemeClr val="accent6">
                    <a:lumMod val="50000"/>
                  </a:schemeClr>
                </a:solidFill>
              </a:rPr>
              <a:t>. рублей, в 2023 году – </a:t>
            </a:r>
            <a:r>
              <a:rPr lang="ru-RU" sz="1700" i="1" dirty="0" smtClean="0">
                <a:solidFill>
                  <a:schemeClr val="accent6">
                    <a:lumMod val="50000"/>
                  </a:schemeClr>
                </a:solidFill>
              </a:rPr>
              <a:t>829,9тыс</a:t>
            </a:r>
            <a:r>
              <a:rPr lang="ru-RU" sz="1700" i="1" dirty="0">
                <a:solidFill>
                  <a:schemeClr val="accent6">
                    <a:lumMod val="50000"/>
                  </a:schemeClr>
                </a:solidFill>
              </a:rPr>
              <a:t>. рублей, в 2024 году – </a:t>
            </a:r>
            <a:r>
              <a:rPr lang="ru-RU" sz="1700" i="1" dirty="0" smtClean="0">
                <a:solidFill>
                  <a:schemeClr val="accent6">
                    <a:lumMod val="50000"/>
                  </a:schemeClr>
                </a:solidFill>
              </a:rPr>
              <a:t>148,7 </a:t>
            </a:r>
            <a:r>
              <a:rPr lang="ru-RU" sz="1700" i="1" dirty="0">
                <a:solidFill>
                  <a:schemeClr val="accent6">
                    <a:lumMod val="50000"/>
                  </a:schemeClr>
                </a:solidFill>
              </a:rPr>
              <a:t>тыс. рублей</a:t>
            </a:r>
            <a:r>
              <a:rPr lang="ru-RU" sz="1700" dirty="0" smtClean="0">
                <a:solidFill>
                  <a:schemeClr val="accent6">
                    <a:lumMod val="50000"/>
                  </a:schemeClr>
                </a:solidFill>
              </a:rPr>
              <a:t>;</a:t>
            </a:r>
          </a:p>
          <a:p>
            <a:r>
              <a:rPr lang="ru-RU" sz="1700" dirty="0" smtClean="0">
                <a:solidFill>
                  <a:schemeClr val="accent6">
                    <a:lumMod val="50000"/>
                  </a:schemeClr>
                </a:solidFill>
              </a:rPr>
              <a:t>на </a:t>
            </a:r>
            <a:r>
              <a:rPr lang="ru-RU" sz="1700" dirty="0">
                <a:solidFill>
                  <a:schemeClr val="accent6">
                    <a:lumMod val="50000"/>
                  </a:schemeClr>
                </a:solidFill>
              </a:rPr>
              <a:t>компенсацию части стоимости агрохимического обследования </a:t>
            </a:r>
            <a:r>
              <a:rPr lang="ru-RU" sz="1700" dirty="0" smtClean="0">
                <a:solidFill>
                  <a:schemeClr val="accent6">
                    <a:lumMod val="50000"/>
                  </a:schemeClr>
                </a:solidFill>
              </a:rPr>
              <a:t>пашни в 2023 году </a:t>
            </a:r>
            <a:r>
              <a:rPr lang="ru-RU" sz="1700" dirty="0">
                <a:solidFill>
                  <a:schemeClr val="accent6">
                    <a:lumMod val="50000"/>
                  </a:schemeClr>
                </a:solidFill>
              </a:rPr>
              <a:t>в объеме 4 764,3 тыс. </a:t>
            </a:r>
            <a:r>
              <a:rPr lang="ru-RU" sz="1700" dirty="0" smtClean="0">
                <a:solidFill>
                  <a:schemeClr val="accent6">
                    <a:lumMod val="50000"/>
                  </a:schemeClr>
                </a:solidFill>
              </a:rPr>
              <a:t>рублей.</a:t>
            </a:r>
            <a:endParaRPr lang="ru-RU" sz="17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72" y="18005"/>
            <a:ext cx="9144000" cy="818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Расходы по разделу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сельское хозяйство и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рыболовство направлены на: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D:\2019 год\Публичные слушания 19-21\загружен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81868">
            <a:off x="5401360" y="4764243"/>
            <a:ext cx="3428992" cy="171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D:\2019 год\ПУБЛИЧНЫЕ СЛУШАНИЯ 20-22\01493060d956660010895a514edd72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13430">
            <a:off x="561648" y="4703623"/>
            <a:ext cx="3131840" cy="1757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993187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142852"/>
            <a:ext cx="7560840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3600" dirty="0" smtClean="0">
                <a:solidFill>
                  <a:schemeClr val="tx1"/>
                </a:solidFill>
              </a:rPr>
              <a:t>Дорожное хозяйство   </a:t>
            </a:r>
            <a:r>
              <a:rPr lang="ru-RU" sz="1400" dirty="0" smtClean="0">
                <a:solidFill>
                  <a:schemeClr val="tx1"/>
                </a:solidFill>
              </a:rPr>
              <a:t>(</a:t>
            </a:r>
            <a:r>
              <a:rPr lang="ru-RU" sz="1400" dirty="0" err="1" smtClean="0">
                <a:solidFill>
                  <a:schemeClr val="tx1"/>
                </a:solidFill>
              </a:rPr>
              <a:t>млн.рублей</a:t>
            </a:r>
            <a:r>
              <a:rPr lang="ru-RU" sz="1400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5" name="Шестиугольник 4"/>
          <p:cNvSpPr/>
          <p:nvPr/>
        </p:nvSpPr>
        <p:spPr>
          <a:xfrm>
            <a:off x="179512" y="785794"/>
            <a:ext cx="8712968" cy="914400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Объем бюджетных ассигнования дорожного фонда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Обливского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в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2022-2024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годах составил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568,7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 руб., в том числе</a:t>
            </a:r>
          </a:p>
        </p:txBody>
      </p:sp>
      <p:sp>
        <p:nvSpPr>
          <p:cNvPr id="6" name="Шестиугольник 5"/>
          <p:cNvSpPr/>
          <p:nvPr/>
        </p:nvSpPr>
        <p:spPr>
          <a:xfrm>
            <a:off x="467544" y="1904302"/>
            <a:ext cx="1636550" cy="1020642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 – 34,8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3923928" y="1904302"/>
            <a:ext cx="1636550" cy="1020642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 – 437,6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7255930" y="1904302"/>
            <a:ext cx="1636550" cy="1020642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год – 96,3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Капля 8"/>
          <p:cNvSpPr/>
          <p:nvPr/>
        </p:nvSpPr>
        <p:spPr>
          <a:xfrm>
            <a:off x="0" y="3645024"/>
            <a:ext cx="3018494" cy="2952328"/>
          </a:xfrm>
          <a:prstGeom prst="teardrop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Строительство </a:t>
            </a:r>
            <a:r>
              <a:rPr lang="ru-RU" dirty="0">
                <a:solidFill>
                  <a:schemeClr val="tx1"/>
                </a:solidFill>
              </a:rPr>
              <a:t>автомобильной дороги от х. </a:t>
            </a:r>
            <a:r>
              <a:rPr lang="ru-RU" dirty="0" err="1">
                <a:solidFill>
                  <a:schemeClr val="tx1"/>
                </a:solidFill>
              </a:rPr>
              <a:t>Ковыленский</a:t>
            </a:r>
            <a:r>
              <a:rPr lang="ru-RU" dirty="0">
                <a:solidFill>
                  <a:schemeClr val="tx1"/>
                </a:solidFill>
              </a:rPr>
              <a:t>, х. </a:t>
            </a:r>
            <a:r>
              <a:rPr lang="ru-RU" dirty="0" err="1">
                <a:solidFill>
                  <a:schemeClr val="tx1"/>
                </a:solidFill>
              </a:rPr>
              <a:t>Сеньшин</a:t>
            </a:r>
            <a:r>
              <a:rPr lang="ru-RU" dirty="0">
                <a:solidFill>
                  <a:schemeClr val="tx1"/>
                </a:solidFill>
              </a:rPr>
              <a:t> до х. </a:t>
            </a:r>
            <a:r>
              <a:rPr lang="ru-RU" dirty="0" smtClean="0">
                <a:solidFill>
                  <a:schemeClr val="tx1"/>
                </a:solidFill>
              </a:rPr>
              <a:t>Дубовой </a:t>
            </a:r>
            <a:r>
              <a:rPr lang="ru-RU" sz="2400" b="1" dirty="0" smtClean="0">
                <a:solidFill>
                  <a:schemeClr val="tx1"/>
                </a:solidFill>
              </a:rPr>
              <a:t>в 2023 году – 422,8 </a:t>
            </a:r>
            <a:r>
              <a:rPr lang="ru-RU" sz="2400" b="1" dirty="0" err="1" smtClean="0">
                <a:solidFill>
                  <a:schemeClr val="tx1"/>
                </a:solidFill>
              </a:rPr>
              <a:t>млн.руб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095328" y="4684890"/>
            <a:ext cx="6048672" cy="1116336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содержание автомобильных дорог общего пользования местного значения с твердым покрытием до сельских населенных пунктов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190190" y="5924860"/>
            <a:ext cx="1843094" cy="91440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2023 год – 14,8 млн.руб.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799369" y="5801226"/>
            <a:ext cx="1843094" cy="91440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2022 год – 18,6 млн.руб.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353641" y="5805264"/>
            <a:ext cx="1843094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2024 год – 18,3 млн.руб.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1141803" y="1656085"/>
            <a:ext cx="288032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782800" y="1632395"/>
            <a:ext cx="0" cy="4284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7956376" y="1585874"/>
            <a:ext cx="266077" cy="4284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111737" y="5777931"/>
            <a:ext cx="0" cy="2506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3275856" y="5636828"/>
            <a:ext cx="288032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8402767" y="5496407"/>
            <a:ext cx="266077" cy="4284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\\Serverpc\почта_2021\11. Ноябрь\Публичные слушания по проекту бюджета на 2022-2024\дорог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273" y="2934607"/>
            <a:ext cx="2554727" cy="19160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\\Serverpc\почта_2021\11. Ноябрь\Публичные слушания по проекту бюджета на 2022-2024\орслп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582" y="2881586"/>
            <a:ext cx="2982706" cy="19890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59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1430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Структура расходов бюджета Обливского района на образование в 2022 году</a:t>
            </a: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624277438"/>
              </p:ext>
            </p:extLst>
          </p:nvPr>
        </p:nvGraphicFramePr>
        <p:xfrm>
          <a:off x="323528" y="1052736"/>
          <a:ext cx="8153400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75523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5" cy="11430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Структура расходов бюджета Обливского района на образование в 2023-2024 годах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314932045"/>
              </p:ext>
            </p:extLst>
          </p:nvPr>
        </p:nvGraphicFramePr>
        <p:xfrm>
          <a:off x="642910" y="1142984"/>
          <a:ext cx="335757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7197600"/>
              </p:ext>
            </p:extLst>
          </p:nvPr>
        </p:nvGraphicFramePr>
        <p:xfrm>
          <a:off x="179512" y="3501008"/>
          <a:ext cx="335757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719806"/>
              </p:ext>
            </p:extLst>
          </p:nvPr>
        </p:nvGraphicFramePr>
        <p:xfrm>
          <a:off x="4000496" y="2214554"/>
          <a:ext cx="4764102" cy="4424385"/>
        </p:xfrm>
        <a:graphic>
          <a:graphicData uri="http://schemas.openxmlformats.org/drawingml/2006/table">
            <a:tbl>
              <a:tblPr/>
              <a:tblGrid>
                <a:gridCol w="2264944"/>
                <a:gridCol w="1306698"/>
                <a:gridCol w="1192460"/>
              </a:tblGrid>
              <a:tr h="77788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Дошкольное образование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59,41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59,6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894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Общее образование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170,1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157,3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788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Дополнительное образование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29,9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25,6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788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Профессиональное образование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788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Молодежная политика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10,3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10,7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788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Другие вопросы в области образования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10,0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10,0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Стрелка вниз 7"/>
          <p:cNvSpPr/>
          <p:nvPr/>
        </p:nvSpPr>
        <p:spPr>
          <a:xfrm>
            <a:off x="6143636" y="1071546"/>
            <a:ext cx="1484764" cy="978408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2023 год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7429520" y="1071546"/>
            <a:ext cx="1484764" cy="978408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2024 год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02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57250"/>
          </a:xfrm>
          <a:solidFill>
            <a:schemeClr val="accent2">
              <a:lumMod val="20000"/>
              <a:lumOff val="80000"/>
            </a:schemeClr>
          </a:solidFill>
        </p:spPr>
        <p:txBody>
          <a:bodyPr anchor="b"/>
          <a:lstStyle/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2000" b="1" i="1" dirty="0" smtClean="0">
                <a:solidFill>
                  <a:srgbClr val="C00000"/>
                </a:solidFill>
              </a:rPr>
              <a:t>Направления расходов в сфере образования на 2022 год </a:t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>и плановый период 2023 и 2024 годов</a:t>
            </a:r>
          </a:p>
        </p:txBody>
      </p:sp>
      <p:sp>
        <p:nvSpPr>
          <p:cNvPr id="12291" name="AutoShape 23"/>
          <p:cNvSpPr>
            <a:spLocks noChangeArrowheads="1"/>
          </p:cNvSpPr>
          <p:nvPr/>
        </p:nvSpPr>
        <p:spPr bwMode="auto">
          <a:xfrm>
            <a:off x="4786313" y="857250"/>
            <a:ext cx="4357687" cy="31432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ru-RU" altLang="ru-RU" sz="1500">
              <a:solidFill>
                <a:srgbClr val="000000"/>
              </a:solidFill>
            </a:endParaRPr>
          </a:p>
          <a:p>
            <a:pPr algn="ctr"/>
            <a:r>
              <a:rPr lang="ru-RU" altLang="ru-RU" sz="1500">
                <a:solidFill>
                  <a:srgbClr val="000000"/>
                </a:solidFill>
              </a:rPr>
              <a:t>  </a:t>
            </a:r>
          </a:p>
          <a:p>
            <a:pPr algn="ctr"/>
            <a:endParaRPr lang="ru-RU" altLang="ru-RU" sz="1400">
              <a:solidFill>
                <a:srgbClr val="000000"/>
              </a:solidFill>
            </a:endParaRPr>
          </a:p>
          <a:p>
            <a:pPr algn="ctr"/>
            <a:endParaRPr lang="ru-RU" altLang="ru-RU" sz="1800" b="1">
              <a:solidFill>
                <a:srgbClr val="000000"/>
              </a:solidFill>
            </a:endParaRPr>
          </a:p>
          <a:p>
            <a:pPr algn="ctr"/>
            <a:r>
              <a:rPr lang="ru-RU" altLang="ru-RU" b="1"/>
              <a:t>Обеспечение прав граждан </a:t>
            </a:r>
            <a:r>
              <a:rPr lang="ru-RU" altLang="ru-RU" b="1" i="1"/>
              <a:t>на получение образования </a:t>
            </a:r>
          </a:p>
          <a:p>
            <a:pPr algn="ctr"/>
            <a:r>
              <a:rPr lang="ru-RU" altLang="ru-RU" b="1" i="1"/>
              <a:t>в  4 дошкольных образовательных учреждениях и 1  филиале  </a:t>
            </a:r>
          </a:p>
          <a:p>
            <a:pPr algn="ctr"/>
            <a:r>
              <a:rPr lang="ru-RU" altLang="ru-RU" b="1"/>
              <a:t>2022 год – 54 427,3 тыс. руб.</a:t>
            </a:r>
          </a:p>
          <a:p>
            <a:pPr algn="ctr"/>
            <a:r>
              <a:rPr lang="ru-RU" altLang="ru-RU" b="1"/>
              <a:t>2023 год – 54 841,4 тыс. руб.</a:t>
            </a:r>
          </a:p>
          <a:p>
            <a:pPr algn="ctr"/>
            <a:r>
              <a:rPr lang="ru-RU" altLang="ru-RU" b="1"/>
              <a:t>2024 год – 54 714,9 тыс. руб</a:t>
            </a:r>
            <a:r>
              <a:rPr lang="ru-RU" altLang="ru-RU" b="1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altLang="ru-RU" sz="1800" b="1">
              <a:solidFill>
                <a:srgbClr val="000000"/>
              </a:solidFill>
            </a:endParaRPr>
          </a:p>
          <a:p>
            <a:pPr algn="ctr"/>
            <a:endParaRPr lang="ru-RU" altLang="ru-RU" sz="1500" b="1">
              <a:solidFill>
                <a:srgbClr val="000000"/>
              </a:solidFill>
            </a:endParaRPr>
          </a:p>
          <a:p>
            <a:pPr algn="ctr"/>
            <a:endParaRPr lang="ru-RU" altLang="ru-RU">
              <a:solidFill>
                <a:srgbClr val="000000"/>
              </a:solidFill>
            </a:endParaRPr>
          </a:p>
          <a:p>
            <a:pPr algn="ctr"/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13316" name="AutoShape 19"/>
          <p:cNvSpPr>
            <a:spLocks noChangeArrowheads="1"/>
          </p:cNvSpPr>
          <p:nvPr/>
        </p:nvSpPr>
        <p:spPr bwMode="auto">
          <a:xfrm>
            <a:off x="4429125" y="4000500"/>
            <a:ext cx="4572000" cy="2714625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b="1" dirty="0"/>
              <a:t>Обеспечение прав  граждан на получение дополнительного образования  в  общеобразовательных учреждениях и учреждениях дополнительного образования  </a:t>
            </a:r>
          </a:p>
          <a:p>
            <a:pPr algn="ctr">
              <a:defRPr/>
            </a:pPr>
            <a:r>
              <a:rPr lang="ru-RU" b="1" dirty="0"/>
              <a:t>и 1 филиале (ООЦ «Орленок»)</a:t>
            </a:r>
          </a:p>
          <a:p>
            <a:pPr algn="ctr">
              <a:defRPr/>
            </a:pPr>
            <a:r>
              <a:rPr lang="ru-RU" b="1" dirty="0"/>
              <a:t>2022 год – 17 771,7 тыс. руб.</a:t>
            </a:r>
          </a:p>
          <a:p>
            <a:pPr algn="ctr">
              <a:defRPr/>
            </a:pPr>
            <a:r>
              <a:rPr lang="ru-RU" b="1" dirty="0"/>
              <a:t>2023 год – 17 971,5 тыс. руб.</a:t>
            </a:r>
          </a:p>
          <a:p>
            <a:pPr algn="ctr">
              <a:defRPr/>
            </a:pPr>
            <a:r>
              <a:rPr lang="ru-RU" b="1" dirty="0"/>
              <a:t>2024 год – 13 642,7 тыс. руб</a:t>
            </a:r>
            <a:r>
              <a:rPr lang="ru-RU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1" name="AutoShape 18"/>
          <p:cNvSpPr>
            <a:spLocks noChangeArrowheads="1"/>
          </p:cNvSpPr>
          <p:nvPr/>
        </p:nvSpPr>
        <p:spPr bwMode="auto">
          <a:xfrm>
            <a:off x="0" y="4214813"/>
            <a:ext cx="4357688" cy="2643187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1500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ru-RU" sz="1500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ru-RU" sz="1400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b="1" dirty="0"/>
              <a:t>Обеспечение прав  граждан на получение дошкольного и общего образования в 6 общеобразовательных учреждениях и 6 филиалах  </a:t>
            </a:r>
          </a:p>
          <a:p>
            <a:pPr algn="ctr">
              <a:defRPr/>
            </a:pPr>
            <a:r>
              <a:rPr lang="ru-RU" b="1" dirty="0"/>
              <a:t>2022 год – 168 651,2 тыс. руб.</a:t>
            </a:r>
          </a:p>
          <a:p>
            <a:pPr algn="ctr">
              <a:defRPr/>
            </a:pPr>
            <a:r>
              <a:rPr lang="ru-RU" b="1" dirty="0"/>
              <a:t>2023 год – 167 158,3 тыс. руб.</a:t>
            </a:r>
          </a:p>
          <a:p>
            <a:pPr algn="ctr">
              <a:defRPr/>
            </a:pPr>
            <a:r>
              <a:rPr lang="ru-RU" b="1" dirty="0"/>
              <a:t>2024 год – 118 410,9 тыс. руб.</a:t>
            </a:r>
          </a:p>
          <a:p>
            <a:pPr algn="ctr">
              <a:defRPr/>
            </a:pPr>
            <a:endParaRPr lang="ru-RU" b="1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ctr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2294" name="Picture 9" descr="C:\Users\admin\Desktop\Презентация бюджет ноябрь 2020\фото\открытие спортзал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482282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438274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5875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lnSpc>
                <a:spcPct val="100000"/>
              </a:lnSpc>
              <a:defRPr/>
            </a:pPr>
            <a:r>
              <a:rPr lang="ru-RU" sz="1800" b="1" i="1" u="sng" dirty="0" smtClean="0">
                <a:solidFill>
                  <a:srgbClr val="C00000"/>
                </a:solidFill>
              </a:rPr>
              <a:t>Расходы бюджета на реализацию муниципальных программ </a:t>
            </a:r>
            <a:br>
              <a:rPr lang="ru-RU" sz="1800" b="1" i="1" u="sng" dirty="0" smtClean="0">
                <a:solidFill>
                  <a:srgbClr val="C00000"/>
                </a:solidFill>
              </a:rPr>
            </a:br>
            <a:r>
              <a:rPr lang="ru-RU" sz="1800" b="1" i="1" u="sng" dirty="0" err="1" smtClean="0">
                <a:solidFill>
                  <a:srgbClr val="C00000"/>
                </a:solidFill>
              </a:rPr>
              <a:t>Обливского</a:t>
            </a:r>
            <a:r>
              <a:rPr lang="ru-RU" sz="1800" b="1" i="1" u="sng" dirty="0" smtClean="0">
                <a:solidFill>
                  <a:srgbClr val="C00000"/>
                </a:solidFill>
              </a:rPr>
              <a:t> района  в 2022 году </a:t>
            </a:r>
            <a:br>
              <a:rPr lang="ru-RU" sz="1800" b="1" i="1" u="sng" dirty="0" smtClean="0">
                <a:solidFill>
                  <a:srgbClr val="C00000"/>
                </a:solidFill>
              </a:rPr>
            </a:br>
            <a:r>
              <a:rPr lang="ru-RU" sz="1800" b="1" i="1" u="sng" dirty="0" smtClean="0">
                <a:solidFill>
                  <a:srgbClr val="C00000"/>
                </a:solidFill>
              </a:rPr>
              <a:t>и плановом периоде 2023 и 2024 годов 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4572000" y="1285875"/>
            <a:ext cx="4429125" cy="55721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/>
          <a:p>
            <a:pPr marL="342900" indent="-342900" eaLnBrk="1" hangingPunct="1">
              <a:buFont typeface="Wingdings" pitchFamily="2" charset="2"/>
              <a:buChar char="v"/>
              <a:defRPr/>
            </a:pPr>
            <a:r>
              <a:rPr lang="ru-RU" sz="1400" b="1" dirty="0">
                <a:solidFill>
                  <a:srgbClr val="002060"/>
                </a:solidFill>
              </a:rPr>
              <a:t>Дошкольное образование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2060"/>
                </a:solidFill>
              </a:rPr>
              <a:t>        2022 г. – </a:t>
            </a:r>
            <a:r>
              <a:rPr lang="ru-RU" sz="1400" b="1" dirty="0">
                <a:solidFill>
                  <a:srgbClr val="C00000"/>
                </a:solidFill>
              </a:rPr>
              <a:t>103,6</a:t>
            </a:r>
            <a:r>
              <a:rPr lang="ru-RU" sz="1400" b="1" dirty="0">
                <a:solidFill>
                  <a:srgbClr val="002060"/>
                </a:solidFill>
              </a:rPr>
              <a:t> млн. руб. ; 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2060"/>
                </a:solidFill>
              </a:rPr>
              <a:t>        2023 г. – </a:t>
            </a:r>
            <a:r>
              <a:rPr lang="ru-RU" sz="1400" b="1" dirty="0">
                <a:solidFill>
                  <a:srgbClr val="C00000"/>
                </a:solidFill>
              </a:rPr>
              <a:t>59,4</a:t>
            </a:r>
            <a:r>
              <a:rPr lang="ru-RU" sz="1400" b="1" dirty="0">
                <a:solidFill>
                  <a:srgbClr val="002060"/>
                </a:solidFill>
              </a:rPr>
              <a:t> млн. руб. ; 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2060"/>
                </a:solidFill>
              </a:rPr>
              <a:t>        2024 г. – </a:t>
            </a:r>
            <a:r>
              <a:rPr lang="ru-RU" sz="1400" b="1" dirty="0">
                <a:solidFill>
                  <a:srgbClr val="C00000"/>
                </a:solidFill>
              </a:rPr>
              <a:t>59,6 </a:t>
            </a:r>
            <a:r>
              <a:rPr lang="ru-RU" sz="1400" b="1" dirty="0">
                <a:solidFill>
                  <a:srgbClr val="002060"/>
                </a:solidFill>
              </a:rPr>
              <a:t>млн. руб. </a:t>
            </a:r>
          </a:p>
          <a:p>
            <a:pPr eaLnBrk="1" hangingPunct="1">
              <a:defRPr/>
            </a:pPr>
            <a:endParaRPr lang="ru-RU" sz="1400" b="1" dirty="0">
              <a:solidFill>
                <a:srgbClr val="002060"/>
              </a:solidFill>
            </a:endParaRPr>
          </a:p>
          <a:p>
            <a:pPr marL="342900" indent="-342900" eaLnBrk="1" hangingPunct="1">
              <a:buFont typeface="Wingdings" pitchFamily="2" charset="2"/>
              <a:buChar char="v"/>
              <a:defRPr/>
            </a:pPr>
            <a:r>
              <a:rPr lang="ru-RU" sz="1400" b="1" dirty="0">
                <a:solidFill>
                  <a:srgbClr val="002060"/>
                </a:solidFill>
              </a:rPr>
              <a:t>Общее образование 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2060"/>
                </a:solidFill>
              </a:rPr>
              <a:t>        2022 г. – </a:t>
            </a:r>
            <a:r>
              <a:rPr lang="ru-RU" sz="1400" b="1" dirty="0">
                <a:solidFill>
                  <a:srgbClr val="C00000"/>
                </a:solidFill>
              </a:rPr>
              <a:t>188,4</a:t>
            </a:r>
            <a:r>
              <a:rPr lang="ru-RU" sz="1400" b="1" dirty="0">
                <a:solidFill>
                  <a:srgbClr val="002060"/>
                </a:solidFill>
              </a:rPr>
              <a:t> млн. руб.; 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2060"/>
                </a:solidFill>
              </a:rPr>
              <a:t>        2023 г. – </a:t>
            </a:r>
            <a:r>
              <a:rPr lang="ru-RU" sz="1400" b="1" dirty="0">
                <a:solidFill>
                  <a:srgbClr val="C00000"/>
                </a:solidFill>
              </a:rPr>
              <a:t>178,6</a:t>
            </a:r>
            <a:r>
              <a:rPr lang="ru-RU" sz="1400" b="1" dirty="0">
                <a:solidFill>
                  <a:srgbClr val="002060"/>
                </a:solidFill>
              </a:rPr>
              <a:t> млн. руб.; 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2060"/>
                </a:solidFill>
              </a:rPr>
              <a:t>        2024 г. – </a:t>
            </a:r>
            <a:r>
              <a:rPr lang="ru-RU" sz="1400" b="1" dirty="0">
                <a:solidFill>
                  <a:srgbClr val="C00000"/>
                </a:solidFill>
              </a:rPr>
              <a:t>166,3 </a:t>
            </a:r>
            <a:r>
              <a:rPr lang="ru-RU" sz="1400" b="1" dirty="0">
                <a:solidFill>
                  <a:srgbClr val="002060"/>
                </a:solidFill>
              </a:rPr>
              <a:t>млн. руб.</a:t>
            </a:r>
          </a:p>
          <a:p>
            <a:pPr eaLnBrk="1" hangingPunct="1">
              <a:defRPr/>
            </a:pPr>
            <a:endParaRPr lang="ru-RU" sz="1400" b="1" dirty="0">
              <a:solidFill>
                <a:srgbClr val="002060"/>
              </a:solidFill>
            </a:endParaRPr>
          </a:p>
          <a:p>
            <a:pPr marL="342900" indent="-342900" eaLnBrk="1" hangingPunct="1">
              <a:buFont typeface="Wingdings" pitchFamily="2" charset="2"/>
              <a:buChar char="v"/>
              <a:defRPr/>
            </a:pPr>
            <a:r>
              <a:rPr lang="ru-RU" sz="1400" b="1" dirty="0">
                <a:solidFill>
                  <a:srgbClr val="002060"/>
                </a:solidFill>
              </a:rPr>
              <a:t>Дополнительное  образование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2060"/>
                </a:solidFill>
              </a:rPr>
              <a:t>        2022 г. – </a:t>
            </a:r>
            <a:r>
              <a:rPr lang="ru-RU" sz="1400" b="1" dirty="0">
                <a:solidFill>
                  <a:srgbClr val="C00000"/>
                </a:solidFill>
              </a:rPr>
              <a:t>17,9</a:t>
            </a:r>
            <a:r>
              <a:rPr lang="ru-RU" sz="1400" b="1" dirty="0">
                <a:solidFill>
                  <a:srgbClr val="002060"/>
                </a:solidFill>
              </a:rPr>
              <a:t> млн. руб. ; 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2060"/>
                </a:solidFill>
              </a:rPr>
              <a:t>        2023 г. – </a:t>
            </a:r>
            <a:r>
              <a:rPr lang="ru-RU" sz="1400" b="1" dirty="0">
                <a:solidFill>
                  <a:srgbClr val="C00000"/>
                </a:solidFill>
              </a:rPr>
              <a:t>18,0</a:t>
            </a:r>
            <a:r>
              <a:rPr lang="ru-RU" sz="1400" b="1" dirty="0">
                <a:solidFill>
                  <a:srgbClr val="002060"/>
                </a:solidFill>
              </a:rPr>
              <a:t> млн. руб. ; 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2060"/>
                </a:solidFill>
              </a:rPr>
              <a:t>        2024 г. – </a:t>
            </a:r>
            <a:r>
              <a:rPr lang="ru-RU" sz="1400" b="1" dirty="0">
                <a:solidFill>
                  <a:srgbClr val="C00000"/>
                </a:solidFill>
              </a:rPr>
              <a:t>13,7 </a:t>
            </a:r>
            <a:r>
              <a:rPr lang="ru-RU" sz="1400" b="1" dirty="0">
                <a:solidFill>
                  <a:srgbClr val="002060"/>
                </a:solidFill>
              </a:rPr>
              <a:t>млн. руб.</a:t>
            </a:r>
          </a:p>
          <a:p>
            <a:pPr eaLnBrk="1" hangingPunct="1">
              <a:defRPr/>
            </a:pPr>
            <a:endParaRPr lang="ru-RU" sz="1400" b="1" dirty="0">
              <a:solidFill>
                <a:srgbClr val="002060"/>
              </a:solidFill>
            </a:endParaRPr>
          </a:p>
          <a:p>
            <a:pPr marL="342900" indent="-342900" eaLnBrk="1" hangingPunct="1">
              <a:buFont typeface="Wingdings" pitchFamily="2" charset="2"/>
              <a:buChar char="v"/>
              <a:defRPr/>
            </a:pPr>
            <a:r>
              <a:rPr lang="ru-RU" sz="1400" b="1" dirty="0">
                <a:solidFill>
                  <a:srgbClr val="002060"/>
                </a:solidFill>
              </a:rPr>
              <a:t>Оздоровление детей в пришкольных лагерях общеобразовательных учреждений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2060"/>
                </a:solidFill>
              </a:rPr>
              <a:t>        2022 г. – </a:t>
            </a:r>
            <a:r>
              <a:rPr lang="ru-RU" sz="1400" b="1" dirty="0">
                <a:solidFill>
                  <a:srgbClr val="C00000"/>
                </a:solidFill>
              </a:rPr>
              <a:t>1,2</a:t>
            </a:r>
            <a:r>
              <a:rPr lang="ru-RU" sz="1400" b="1" dirty="0">
                <a:solidFill>
                  <a:srgbClr val="002060"/>
                </a:solidFill>
              </a:rPr>
              <a:t> млн. руб. ; 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2060"/>
                </a:solidFill>
              </a:rPr>
              <a:t>        2023 г. – </a:t>
            </a:r>
            <a:r>
              <a:rPr lang="ru-RU" sz="1400" b="1" dirty="0">
                <a:solidFill>
                  <a:srgbClr val="C00000"/>
                </a:solidFill>
              </a:rPr>
              <a:t>1,2</a:t>
            </a:r>
            <a:r>
              <a:rPr lang="ru-RU" sz="1400" b="1" dirty="0">
                <a:solidFill>
                  <a:srgbClr val="002060"/>
                </a:solidFill>
              </a:rPr>
              <a:t> млн. руб. ; 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2060"/>
                </a:solidFill>
              </a:rPr>
              <a:t>        2024 г. – </a:t>
            </a:r>
            <a:r>
              <a:rPr lang="ru-RU" sz="1400" b="1" dirty="0">
                <a:solidFill>
                  <a:srgbClr val="C00000"/>
                </a:solidFill>
              </a:rPr>
              <a:t>1,3 </a:t>
            </a:r>
            <a:r>
              <a:rPr lang="ru-RU" sz="1400" b="1" dirty="0">
                <a:solidFill>
                  <a:srgbClr val="002060"/>
                </a:solidFill>
              </a:rPr>
              <a:t>млн. руб.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2060"/>
                </a:solidFill>
              </a:rPr>
              <a:t> </a:t>
            </a:r>
          </a:p>
          <a:p>
            <a:pPr marL="342900" indent="-342900" eaLnBrk="1" hangingPunct="1">
              <a:buFont typeface="Wingdings" pitchFamily="2" charset="2"/>
              <a:buChar char="v"/>
              <a:defRPr/>
            </a:pPr>
            <a:r>
              <a:rPr lang="ru-RU" sz="1400" b="1" dirty="0">
                <a:solidFill>
                  <a:srgbClr val="002060"/>
                </a:solidFill>
              </a:rPr>
              <a:t>Компенсация  родительской платы в д/садах </a:t>
            </a:r>
            <a:endParaRPr lang="ru-RU" sz="1400" b="1" i="1" dirty="0">
              <a:solidFill>
                <a:srgbClr val="002060"/>
              </a:solidFill>
            </a:endParaRPr>
          </a:p>
          <a:p>
            <a:pPr eaLnBrk="1" hangingPunct="1">
              <a:defRPr/>
            </a:pPr>
            <a:r>
              <a:rPr lang="ru-RU" sz="1400" b="1" dirty="0">
                <a:solidFill>
                  <a:srgbClr val="002060"/>
                </a:solidFill>
              </a:rPr>
              <a:t>        2022 г. , 2023г. и 2024 г. </a:t>
            </a:r>
          </a:p>
          <a:p>
            <a:pPr eaLnBrk="1" hangingPunct="1">
              <a:defRPr/>
            </a:pPr>
            <a:r>
              <a:rPr lang="ru-RU" sz="1400" b="1" dirty="0">
                <a:solidFill>
                  <a:srgbClr val="002060"/>
                </a:solidFill>
              </a:rPr>
              <a:t>        – по </a:t>
            </a:r>
            <a:r>
              <a:rPr lang="ru-RU" sz="1400" b="1" dirty="0">
                <a:solidFill>
                  <a:srgbClr val="C00000"/>
                </a:solidFill>
              </a:rPr>
              <a:t>2 117,5 </a:t>
            </a:r>
            <a:r>
              <a:rPr lang="ru-RU" sz="1400" b="1" dirty="0">
                <a:solidFill>
                  <a:srgbClr val="002060"/>
                </a:solidFill>
              </a:rPr>
              <a:t>млн. руб.</a:t>
            </a:r>
          </a:p>
          <a:p>
            <a:pPr eaLnBrk="1" hangingPunct="1">
              <a:defRPr/>
            </a:pPr>
            <a:endParaRPr lang="ru-RU" sz="1400" b="1" dirty="0">
              <a:solidFill>
                <a:srgbClr val="002060"/>
              </a:solidFill>
            </a:endParaRPr>
          </a:p>
        </p:txBody>
      </p:sp>
      <p:pic>
        <p:nvPicPr>
          <p:cNvPr id="13316" name="Picture 6" descr="C:\Users\admin\Desktop\Презентация бюджет ноябрь 2020\фото\детсад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5875"/>
            <a:ext cx="45720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7" descr="C:\Users\admin\Desktop\Презентация бюджет ноябрь 2020\фото\еще точки рост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4950"/>
            <a:ext cx="4572000" cy="28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396545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3007321"/>
            <a:ext cx="2285984" cy="3850679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Прогноз социально-экономического развития Обливского района на 2022-2024 годы (Постановление от 22.07.2021г. №620)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57422" y="3032937"/>
            <a:ext cx="2286016" cy="382506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Основные направления бюджетной и налоговой политики Обливского района на 2022-2024 годы (постановление от 28.10.2021 г. №1044)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28520" y="3000348"/>
            <a:ext cx="2215480" cy="3857652"/>
          </a:xfrm>
          <a:prstGeom prst="roundRect">
            <a:avLst/>
          </a:prstGeom>
          <a:blipFill>
            <a:blip r:embed="rId4" cstate="print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Проект областного закона «Об областном бюджете на 2022 год и плановый период 2023 и 2024 годов</a:t>
            </a:r>
            <a:r>
              <a:rPr lang="ru-RU" sz="2000" dirty="0" smtClean="0">
                <a:solidFill>
                  <a:schemeClr val="tx1"/>
                </a:solidFill>
              </a:rPr>
              <a:t>»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43438" y="3026002"/>
            <a:ext cx="2214578" cy="3831998"/>
          </a:xfrm>
          <a:prstGeom prst="roundRect">
            <a:avLst/>
          </a:prstGeom>
          <a:blipFill>
            <a:blip r:embed="rId5" cstate="print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Муниципальные программы Обливского района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(проекты изменений в них)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Двойная стрелка влево/вправо 7"/>
          <p:cNvSpPr/>
          <p:nvPr/>
        </p:nvSpPr>
        <p:spPr>
          <a:xfrm>
            <a:off x="4093" y="116632"/>
            <a:ext cx="9144000" cy="2636912"/>
          </a:xfrm>
          <a:prstGeom prst="leftRightArrow">
            <a:avLst/>
          </a:prstGeom>
          <a:blipFill>
            <a:blip r:embed="rId6" cstate="print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Основа формирования проекта бюджета Обливского района на 2022 год и на плановый период 2023 и 2024 годов</a:t>
            </a:r>
            <a:endParaRPr lang="ru-RU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35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214338"/>
            <a:ext cx="9144000" cy="43396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</a:t>
            </a:r>
          </a:p>
          <a:p>
            <a:pPr algn="ctr">
              <a:defRPr/>
            </a:pPr>
            <a:r>
              <a:rPr lang="ru-RU" sz="1800" b="1" i="1" u="sng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проекте бюджета на 2022 год и плановый период 2023 и 2024 годов предусмотрено финансирование по следующим направлениям:</a:t>
            </a:r>
          </a:p>
          <a:p>
            <a:pPr algn="ctr">
              <a:defRPr/>
            </a:pPr>
            <a:endParaRPr lang="ru-RU" sz="1800" b="1" i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514350" indent="-514350">
              <a:defRPr/>
            </a:pPr>
            <a:r>
              <a:rPr lang="ru-RU" sz="18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1. Обеспечение школьников льготным питанием – 1,9 млн.руб. </a:t>
            </a:r>
          </a:p>
          <a:p>
            <a:pPr marL="342900" indent="-342900">
              <a:defRPr/>
            </a:pPr>
            <a:r>
              <a:rPr lang="ru-RU" sz="18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2. Обеспечение дошкольников в детских садах питанием – 5,6 млн. руб.</a:t>
            </a:r>
          </a:p>
          <a:p>
            <a:pPr>
              <a:defRPr/>
            </a:pPr>
            <a:r>
              <a:rPr lang="ru-RU" sz="18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4. Организация подвоза школьников к местам обучения – </a:t>
            </a:r>
          </a:p>
          <a:p>
            <a:pPr>
              <a:defRPr/>
            </a:pPr>
            <a:r>
              <a:rPr lang="ru-RU" sz="18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2022 г. – 14,4 млн.руб., 2023 г. – 14,5 млн.руб., 2024 г. – 14,4 млн.руб.</a:t>
            </a:r>
          </a:p>
          <a:p>
            <a:pPr>
              <a:defRPr/>
            </a:pPr>
            <a:r>
              <a:rPr lang="ru-RU" sz="18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5. Оплата коммунальных услуг – </a:t>
            </a:r>
          </a:p>
          <a:p>
            <a:pPr>
              <a:defRPr/>
            </a:pPr>
            <a:r>
              <a:rPr lang="ru-RU" sz="18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2022 г. – 14,7 млн.руб., 2023 г. – 14,8 млн.руб., 2024 г. – 10,7 млн.руб.</a:t>
            </a:r>
          </a:p>
          <a:p>
            <a:pPr>
              <a:defRPr/>
            </a:pPr>
            <a:r>
              <a:rPr lang="ru-RU" sz="18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6. Приобретение </a:t>
            </a:r>
            <a:r>
              <a:rPr lang="ru-RU" sz="1800" b="1" spc="50" dirty="0" err="1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котельно</a:t>
            </a:r>
            <a:r>
              <a:rPr lang="ru-RU" sz="18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–печного топлива </a:t>
            </a:r>
          </a:p>
          <a:p>
            <a:pPr>
              <a:defRPr/>
            </a:pPr>
            <a:r>
              <a:rPr lang="ru-RU" sz="18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2022 г. – 3,1 млн.руб., 2023г.–3,1 млн.руб., 2024 г. – 0,9 млн. руб.</a:t>
            </a:r>
          </a:p>
          <a:p>
            <a:pPr>
              <a:defRPr/>
            </a:pPr>
            <a:endParaRPr lang="ru-RU" sz="18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>
              <a:defRPr/>
            </a:pPr>
            <a:endParaRPr lang="ru-RU" sz="1800" b="1" spc="50" dirty="0">
              <a:ln w="11430"/>
              <a:solidFill>
                <a:schemeClr val="bg2">
                  <a:lumMod val="2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>
              <a:defRPr/>
            </a:pPr>
            <a:r>
              <a:rPr lang="ru-RU" sz="1800" b="1" spc="50" dirty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14339" name="Picture 6" descr="C:\Users\admin\Desktop\Презентация бюджет ноябрь 2020\фото\хлеборезк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3571875"/>
            <a:ext cx="4932362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5" descr="C:\Users\admin\Desktop\Презентация бюджет ноябрь 2020\фото\еще питание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1875"/>
            <a:ext cx="4941888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732383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</a:t>
            </a:r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ФИНАНСОВОЕ </a:t>
            </a:r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ОБЕСПЕЧЕНИЕ </a:t>
            </a:r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ПОЛНОМОЧИЙ ПО  СОЦИАЛЬНОЙ ПОДДЕРЖКЕ  </a:t>
            </a:r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ДЕТЕЙ- СИРОТ </a:t>
            </a:r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</a:t>
            </a:r>
            <a:r>
              <a:rPr lang="ru-RU" sz="20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ДЕТЕЙ, ОСТАВШИХСЯ </a:t>
            </a:r>
            <a:r>
              <a:rPr lang="ru-RU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БЕЗ ПОПЕЧЕНИЯ РОДИТЕЛЕЙ </a:t>
            </a:r>
            <a:r>
              <a:rPr lang="ru-RU" sz="2000" b="1" dirty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14876" y="1000108"/>
            <a:ext cx="4429124" cy="52629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1823FC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1. В части содержания в приемных семьях </a:t>
            </a:r>
          </a:p>
          <a:p>
            <a:pPr>
              <a:defRPr/>
            </a:pPr>
            <a:r>
              <a:rPr lang="ru-RU" sz="1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2022 </a:t>
            </a:r>
            <a:r>
              <a:rPr lang="ru-RU" sz="1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г. – 4,5 млн. руб.; </a:t>
            </a:r>
          </a:p>
          <a:p>
            <a:pPr>
              <a:defRPr/>
            </a:pPr>
            <a:r>
              <a:rPr lang="ru-RU" sz="1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2023 </a:t>
            </a:r>
            <a:r>
              <a:rPr lang="ru-RU" sz="1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г. – 5,2 млн. руб.;</a:t>
            </a:r>
          </a:p>
          <a:p>
            <a:pPr>
              <a:defRPr/>
            </a:pPr>
            <a:r>
              <a:rPr lang="ru-RU" sz="1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2024 </a:t>
            </a:r>
            <a:r>
              <a:rPr lang="ru-RU" sz="1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г. – 5,9 млн.руб.</a:t>
            </a:r>
          </a:p>
          <a:p>
            <a:pPr>
              <a:defRPr/>
            </a:pPr>
            <a:r>
              <a:rPr lang="ru-RU" sz="1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1823FC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2. В части содержания детей в семьях опекунов </a:t>
            </a:r>
          </a:p>
          <a:p>
            <a:pPr>
              <a:defRPr/>
            </a:pPr>
            <a:r>
              <a:rPr lang="ru-RU" sz="1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2022 </a:t>
            </a:r>
            <a:r>
              <a:rPr lang="ru-RU" sz="1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г. – 2,3 млн. руб.;</a:t>
            </a:r>
          </a:p>
          <a:p>
            <a:pPr>
              <a:defRPr/>
            </a:pPr>
            <a:r>
              <a:rPr lang="ru-RU" sz="1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2023 </a:t>
            </a:r>
            <a:r>
              <a:rPr lang="ru-RU" sz="1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г. – 2,7 млн. руб.;</a:t>
            </a:r>
          </a:p>
          <a:p>
            <a:pPr>
              <a:defRPr/>
            </a:pPr>
            <a:r>
              <a:rPr lang="ru-RU" sz="1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2024 </a:t>
            </a:r>
            <a:r>
              <a:rPr lang="ru-RU" sz="1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г. – 3,1 млн. руб.   </a:t>
            </a:r>
          </a:p>
          <a:p>
            <a:pPr>
              <a:defRPr/>
            </a:pPr>
            <a:r>
              <a:rPr lang="ru-RU" sz="1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1823FC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3. В части обеспечения проездом на внутрирайонном транспорте (кроме такси) </a:t>
            </a:r>
          </a:p>
          <a:p>
            <a:pPr>
              <a:defRPr/>
            </a:pPr>
            <a:r>
              <a:rPr lang="ru-RU" sz="1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2022 </a:t>
            </a:r>
            <a:r>
              <a:rPr lang="ru-RU" sz="1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г. – 18,0 тыс. руб.;</a:t>
            </a:r>
          </a:p>
          <a:p>
            <a:pPr>
              <a:defRPr/>
            </a:pPr>
            <a:r>
              <a:rPr lang="ru-RU" sz="1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2023 </a:t>
            </a:r>
            <a:r>
              <a:rPr lang="ru-RU" sz="1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г. – 21,6 тыс. руб.;</a:t>
            </a:r>
          </a:p>
          <a:p>
            <a:pPr>
              <a:defRPr/>
            </a:pPr>
            <a:r>
              <a:rPr lang="ru-RU" sz="1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2024 </a:t>
            </a:r>
            <a:r>
              <a:rPr lang="ru-RU" sz="1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г. – 25,2 тыс. руб. </a:t>
            </a:r>
          </a:p>
          <a:p>
            <a:pPr>
              <a:defRPr/>
            </a:pPr>
            <a:r>
              <a:rPr lang="ru-RU" sz="1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1823FC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4. В части выплат при передаче ребенка в семью </a:t>
            </a:r>
          </a:p>
          <a:p>
            <a:pPr>
              <a:defRPr/>
            </a:pPr>
            <a:r>
              <a:rPr lang="ru-RU" sz="1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2022 </a:t>
            </a:r>
            <a:r>
              <a:rPr lang="ru-RU" sz="1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г. – 107,4 тыс. руб.;</a:t>
            </a:r>
          </a:p>
          <a:p>
            <a:pPr>
              <a:defRPr/>
            </a:pPr>
            <a:r>
              <a:rPr lang="ru-RU" sz="1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2023 </a:t>
            </a:r>
            <a:r>
              <a:rPr lang="ru-RU" sz="1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г. – 110,5 тыс. </a:t>
            </a:r>
            <a:r>
              <a:rPr lang="ru-RU" sz="16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руб</a:t>
            </a:r>
            <a:r>
              <a:rPr lang="ru-RU" sz="1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.;</a:t>
            </a:r>
          </a:p>
          <a:p>
            <a:pPr>
              <a:defRPr/>
            </a:pPr>
            <a:r>
              <a:rPr lang="ru-RU" sz="1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2024 </a:t>
            </a:r>
            <a:r>
              <a:rPr lang="ru-RU" sz="1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33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г. – 30,0 тыс. руб. </a:t>
            </a:r>
            <a:endParaRPr lang="ru-RU" sz="1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5364" name="Picture 5" descr="C:\Users\admin\Desktop\Презентация для Самохиной по бюджету\DSC0047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7375"/>
            <a:ext cx="4714875" cy="353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333669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133147295"/>
              </p:ext>
            </p:extLst>
          </p:nvPr>
        </p:nvGraphicFramePr>
        <p:xfrm>
          <a:off x="395536" y="1772816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Структура расходов бюджета </a:t>
            </a:r>
            <a:r>
              <a:rPr lang="ru-RU" sz="2400" dirty="0" err="1" smtClean="0">
                <a:solidFill>
                  <a:schemeClr val="tx1"/>
                </a:solidFill>
              </a:rPr>
              <a:t>Обливского</a:t>
            </a:r>
            <a:r>
              <a:rPr lang="ru-RU" sz="2400" dirty="0" smtClean="0">
                <a:solidFill>
                  <a:schemeClr val="tx1"/>
                </a:solidFill>
              </a:rPr>
              <a:t> района на культуру в 2022-2024 годах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550564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323528" y="188640"/>
            <a:ext cx="8640960" cy="6408712"/>
          </a:xfrm>
          <a:prstGeom prst="rect">
            <a:avLst/>
          </a:prstGeom>
        </p:spPr>
        <p:txBody>
          <a:bodyPr anchor="t"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12800" b="1" i="1" dirty="0" smtClean="0">
                <a:solidFill>
                  <a:schemeClr val="accent6">
                    <a:lumMod val="50000"/>
                  </a:schemeClr>
                </a:solidFill>
              </a:rPr>
              <a:t>Средства бюджета в 2022 году </a:t>
            </a:r>
          </a:p>
          <a:p>
            <a:pPr marL="0" indent="0" algn="ctr">
              <a:buNone/>
            </a:pPr>
            <a:r>
              <a:rPr lang="ru-RU" sz="12800" b="1" i="1" dirty="0" smtClean="0">
                <a:solidFill>
                  <a:schemeClr val="accent6">
                    <a:lumMod val="50000"/>
                  </a:schemeClr>
                </a:solidFill>
              </a:rPr>
              <a:t> будут направлены: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9600" b="1" dirty="0" smtClean="0"/>
              <a:t>      </a:t>
            </a:r>
            <a:r>
              <a:rPr lang="ru-RU" sz="8000" b="1" dirty="0" smtClean="0">
                <a:solidFill>
                  <a:schemeClr val="tx1"/>
                </a:solidFill>
              </a:rPr>
              <a:t>-  </a:t>
            </a:r>
            <a:r>
              <a:rPr lang="ru-RU" sz="7200" b="1" dirty="0" smtClean="0">
                <a:solidFill>
                  <a:schemeClr val="tx1"/>
                </a:solidFill>
              </a:rPr>
              <a:t>на финансовое  обеспечение  </a:t>
            </a:r>
            <a:r>
              <a:rPr lang="ru-RU" sz="7200" b="1" dirty="0">
                <a:solidFill>
                  <a:schemeClr val="tx1"/>
                </a:solidFill>
              </a:rPr>
              <a:t>выполнения муниципальных заданий </a:t>
            </a:r>
            <a:r>
              <a:rPr lang="ru-RU" sz="7200" b="1" dirty="0" smtClean="0">
                <a:solidFill>
                  <a:schemeClr val="tx1"/>
                </a:solidFill>
              </a:rPr>
              <a:t>бюджетными учреждениями  культуры   </a:t>
            </a:r>
            <a:r>
              <a:rPr lang="ru-RU" sz="7200" b="1" dirty="0">
                <a:solidFill>
                  <a:schemeClr val="tx1"/>
                </a:solidFill>
              </a:rPr>
              <a:t>– </a:t>
            </a:r>
            <a:r>
              <a:rPr lang="ru-RU" sz="7200" b="1" dirty="0" smtClean="0">
                <a:solidFill>
                  <a:schemeClr val="tx1"/>
                </a:solidFill>
              </a:rPr>
              <a:t>29,5 млн. рублей;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7200" b="1" dirty="0" smtClean="0">
                <a:solidFill>
                  <a:schemeClr val="tx1"/>
                </a:solidFill>
              </a:rPr>
              <a:t>        - на </a:t>
            </a:r>
            <a:r>
              <a:rPr lang="ru-RU" sz="7200" b="1" dirty="0">
                <a:solidFill>
                  <a:schemeClr val="tx1"/>
                </a:solidFill>
              </a:rPr>
              <a:t>проведение районных мероприятий по организации и проведению конкурсов, торжественных  мероприятий, районных смотров самодеятельности, проведение государственных праздников, чествование ветеранов войны и труда  и другие </a:t>
            </a:r>
            <a:r>
              <a:rPr lang="ru-RU" sz="7200" b="1" dirty="0" smtClean="0">
                <a:solidFill>
                  <a:schemeClr val="tx1"/>
                </a:solidFill>
              </a:rPr>
              <a:t>мероприятия – 0,1 млн. рублей;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7200" b="1" dirty="0" smtClean="0">
                <a:solidFill>
                  <a:schemeClr val="tx1"/>
                </a:solidFill>
              </a:rPr>
              <a:t>       - на  комплектование  книжных  фондов  библиотеки – 0,1 млн. </a:t>
            </a:r>
            <a:r>
              <a:rPr lang="ru-RU" sz="7200" b="1" dirty="0">
                <a:solidFill>
                  <a:schemeClr val="tx1"/>
                </a:solidFill>
              </a:rPr>
              <a:t>рублей</a:t>
            </a:r>
            <a:r>
              <a:rPr lang="ru-RU" sz="7200" b="1" dirty="0" smtClean="0">
                <a:solidFill>
                  <a:schemeClr val="tx1"/>
                </a:solidFill>
              </a:rPr>
              <a:t>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7200" b="1" dirty="0" smtClean="0">
                <a:solidFill>
                  <a:schemeClr val="tx1"/>
                </a:solidFill>
              </a:rPr>
              <a:t>      - на приобретение </a:t>
            </a:r>
            <a:r>
              <a:rPr lang="ru-RU" sz="7200" b="1" dirty="0">
                <a:solidFill>
                  <a:schemeClr val="tx1"/>
                </a:solidFill>
              </a:rPr>
              <a:t>спортивно-туристского снаряжения, оборудования, инвентаря для организации туристских </a:t>
            </a:r>
            <a:r>
              <a:rPr lang="ru-RU" sz="7200" b="1" dirty="0" smtClean="0">
                <a:solidFill>
                  <a:schemeClr val="tx1"/>
                </a:solidFill>
              </a:rPr>
              <a:t>маршрутов  - </a:t>
            </a:r>
            <a:r>
              <a:rPr lang="ru-RU" sz="7200" b="1" dirty="0">
                <a:solidFill>
                  <a:schemeClr val="tx1"/>
                </a:solidFill>
              </a:rPr>
              <a:t>2</a:t>
            </a:r>
            <a:r>
              <a:rPr lang="ru-RU" sz="7200" b="1" dirty="0" smtClean="0">
                <a:solidFill>
                  <a:schemeClr val="tx1"/>
                </a:solidFill>
              </a:rPr>
              <a:t>0,0 тыс. рублей;</a:t>
            </a:r>
          </a:p>
          <a:p>
            <a:pPr algn="just">
              <a:lnSpc>
                <a:spcPct val="120000"/>
              </a:lnSpc>
              <a:buFontTx/>
              <a:buChar char="-"/>
            </a:pPr>
            <a:r>
              <a:rPr lang="ru-RU" sz="7200" b="1" dirty="0" smtClean="0">
                <a:solidFill>
                  <a:schemeClr val="tx1"/>
                </a:solidFill>
              </a:rPr>
              <a:t>Расчет стоимости проектных работ по капитальному ремонту здания – 0,1 </a:t>
            </a:r>
            <a:r>
              <a:rPr lang="ru-RU" sz="7200" b="1" dirty="0" err="1" smtClean="0">
                <a:solidFill>
                  <a:schemeClr val="tx1"/>
                </a:solidFill>
              </a:rPr>
              <a:t>млн.рублей</a:t>
            </a:r>
            <a:r>
              <a:rPr lang="ru-RU" sz="7200" b="1" dirty="0" smtClean="0">
                <a:solidFill>
                  <a:schemeClr val="tx1"/>
                </a:solidFill>
              </a:rPr>
              <a:t>;</a:t>
            </a:r>
          </a:p>
          <a:p>
            <a:pPr algn="just">
              <a:lnSpc>
                <a:spcPct val="120000"/>
              </a:lnSpc>
              <a:buFontTx/>
              <a:buChar char="-"/>
            </a:pPr>
            <a:r>
              <a:rPr lang="ru-RU" sz="7200" b="1" dirty="0" smtClean="0">
                <a:solidFill>
                  <a:schemeClr val="tx1"/>
                </a:solidFill>
              </a:rPr>
              <a:t>- адаптация для инвалидов и других маломобильных групп населения – 0,1 млн. рублей;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7200" b="1" dirty="0">
                <a:solidFill>
                  <a:schemeClr val="tx1"/>
                </a:solidFill>
              </a:rPr>
              <a:t> </a:t>
            </a:r>
            <a:r>
              <a:rPr lang="ru-RU" sz="7200" b="1" dirty="0" smtClean="0">
                <a:solidFill>
                  <a:schemeClr val="tx1"/>
                </a:solidFill>
              </a:rPr>
              <a:t>       -  развитие туризма – 0,02 млн. рублей.</a:t>
            </a:r>
            <a:endParaRPr lang="ru-RU" sz="72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96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 flipH="1">
            <a:off x="8991600" y="6165304"/>
            <a:ext cx="260920" cy="159295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" name="Рисунок 15" descr="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38" y="142853"/>
            <a:ext cx="614412" cy="90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057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798141130"/>
              </p:ext>
            </p:extLst>
          </p:nvPr>
        </p:nvGraphicFramePr>
        <p:xfrm>
          <a:off x="395536" y="1643054"/>
          <a:ext cx="467678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786314" y="1785926"/>
            <a:ext cx="1857388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млн.рублей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7" name="Picture 4" descr="C:\Program Files\Microsoft Office\MEDIA\CAGCAT10\j0240719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1718" y="1000108"/>
            <a:ext cx="3732281" cy="5857892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09600" y="228600"/>
            <a:ext cx="8153400" cy="9906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Структура расходов бюджета </a:t>
            </a:r>
            <a:r>
              <a:rPr lang="ru-RU" sz="2400" dirty="0" err="1" smtClean="0">
                <a:solidFill>
                  <a:schemeClr val="tx1"/>
                </a:solidFill>
              </a:rPr>
              <a:t>Обливского</a:t>
            </a:r>
            <a:r>
              <a:rPr lang="ru-RU" sz="2400" dirty="0" smtClean="0">
                <a:solidFill>
                  <a:schemeClr val="tx1"/>
                </a:solidFill>
              </a:rPr>
              <a:t> района на здравоохранение в 2022-2024 годах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14907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Инвестиционные проекты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71612"/>
            <a:ext cx="8686800" cy="478634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400" dirty="0" smtClean="0"/>
          </a:p>
          <a:p>
            <a:pPr algn="ctr"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На 2022 год в проект бюджета включено:</a:t>
            </a:r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Приобретение медицинского оборудования на сумму 7663,1 тыс. руб. </a:t>
            </a:r>
          </a:p>
          <a:p>
            <a:pPr algn="ctr">
              <a:buNone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 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На 2023 год в проект бюджета включено:</a:t>
            </a:r>
          </a:p>
          <a:p>
            <a:pPr lvl="0">
              <a:buClr>
                <a:srgbClr val="F0A22E"/>
              </a:buClr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Приобретение медицинского оборудования на сумму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6329,8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тыс. руб. </a:t>
            </a:r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lvl="0">
              <a:buClr>
                <a:srgbClr val="F0A22E"/>
              </a:buClr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Приобретение автомобиля для доставки медицинских работников в отдаленные населенные пункты 830,0 тыс. руб.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589891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48EBFA-5E9A-4AF2-AB3A-864C66577A6C}" type="slidenum">
              <a:rPr lang="ru-RU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4339" name="Rectangle 9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229600" cy="908720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eaLnBrk="1" hangingPunct="1">
              <a:lnSpc>
                <a:spcPct val="100000"/>
              </a:lnSpc>
              <a:defRPr/>
            </a:pP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Расходы по разделу «Социальное обеспечение населения»</a:t>
            </a:r>
            <a:endParaRPr lang="ru-RU" sz="2400" b="1" dirty="0" smtClean="0"/>
          </a:p>
        </p:txBody>
      </p:sp>
      <p:sp>
        <p:nvSpPr>
          <p:cNvPr id="5124" name="Rectangle 10"/>
          <p:cNvSpPr>
            <a:spLocks noGrp="1" noChangeArrowheads="1"/>
          </p:cNvSpPr>
          <p:nvPr>
            <p:ph idx="1"/>
          </p:nvPr>
        </p:nvSpPr>
        <p:spPr>
          <a:xfrm>
            <a:off x="457200" y="1066800"/>
            <a:ext cx="8229600" cy="1600200"/>
          </a:xfrm>
        </p:spPr>
        <p:txBody>
          <a:bodyPr>
            <a:normAutofit/>
          </a:bodyPr>
          <a:lstStyle/>
          <a:p>
            <a:pPr marL="0" indent="0" algn="ctr" eaLnBrk="1" hangingPunct="1">
              <a:buFontTx/>
              <a:buNone/>
            </a:pPr>
            <a:r>
              <a:rPr lang="ru-RU" altLang="ru-RU" sz="1800" b="1" dirty="0" smtClean="0">
                <a:solidFill>
                  <a:schemeClr val="tx1"/>
                </a:solidFill>
              </a:rPr>
              <a:t>Объем ассигнований за счет средств бюджетов всех уровней:</a:t>
            </a:r>
          </a:p>
          <a:p>
            <a:pPr marL="0" indent="0" algn="ctr" eaLnBrk="1" hangingPunct="1">
              <a:buFontTx/>
              <a:buNone/>
            </a:pPr>
            <a:r>
              <a:rPr lang="ru-RU" altLang="ru-RU" sz="1800" b="1" dirty="0" smtClean="0">
                <a:solidFill>
                  <a:schemeClr val="tx1"/>
                </a:solidFill>
              </a:rPr>
              <a:t>в 2022 году – 340,3 млн. рублей</a:t>
            </a:r>
          </a:p>
          <a:p>
            <a:pPr marL="0" indent="0" algn="ctr" eaLnBrk="1" hangingPunct="1">
              <a:buFontTx/>
              <a:buNone/>
            </a:pPr>
            <a:r>
              <a:rPr lang="ru-RU" altLang="ru-RU" sz="1800" b="1" dirty="0" smtClean="0">
                <a:solidFill>
                  <a:schemeClr val="tx1"/>
                </a:solidFill>
              </a:rPr>
              <a:t>в 2023 году – 360,3 млн. рублей</a:t>
            </a:r>
          </a:p>
          <a:p>
            <a:pPr marL="0" indent="0" algn="ctr" eaLnBrk="1" hangingPunct="1">
              <a:buFontTx/>
              <a:buNone/>
            </a:pPr>
            <a:r>
              <a:rPr lang="ru-RU" altLang="ru-RU" sz="1800" b="1" dirty="0" smtClean="0">
                <a:solidFill>
                  <a:schemeClr val="tx1"/>
                </a:solidFill>
              </a:rPr>
              <a:t>в 2024 году – 229,3 млн. рублей</a:t>
            </a:r>
          </a:p>
        </p:txBody>
      </p:sp>
      <p:pic>
        <p:nvPicPr>
          <p:cNvPr id="5125" name="Picture 7" descr="C:\Users\осзн\Desktop\картинки к отчету\1111_ejw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514600"/>
            <a:ext cx="79248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300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20000"/>
              </a:spcBef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400" dirty="0" smtClean="0"/>
              <a:t>Меры социальной поддержки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>
                <a:solidFill>
                  <a:srgbClr val="000000"/>
                </a:solidFill>
                <a:ea typeface="+mn-ea"/>
                <a:cs typeface="+mn-cs"/>
              </a:rPr>
              <a:t>семьям </a:t>
            </a:r>
            <a:r>
              <a:rPr lang="ru-RU" sz="2400" dirty="0">
                <a:solidFill>
                  <a:srgbClr val="000000"/>
                </a:solidFill>
                <a:ea typeface="+mn-ea"/>
                <a:cs typeface="+mn-cs"/>
              </a:rPr>
              <a:t>с детьми и отдельным категориям </a:t>
            </a:r>
            <a:r>
              <a:rPr lang="ru-RU" sz="2400" dirty="0" smtClean="0">
                <a:solidFill>
                  <a:srgbClr val="000000"/>
                </a:solidFill>
                <a:ea typeface="+mn-ea"/>
                <a:cs typeface="+mn-cs"/>
              </a:rPr>
              <a:t>граждан:</a:t>
            </a:r>
            <a:endParaRPr lang="ru-RU" dirty="0"/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153400" cy="5257800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ru-RU" altLang="ru-RU" sz="1600" dirty="0" smtClean="0">
                <a:solidFill>
                  <a:schemeClr val="tx1"/>
                </a:solidFill>
              </a:rPr>
              <a:t>ежемесячные выплаты на детей;</a:t>
            </a:r>
          </a:p>
          <a:p>
            <a:pPr>
              <a:buFontTx/>
              <a:buChar char="-"/>
            </a:pPr>
            <a:r>
              <a:rPr lang="ru-RU" altLang="ru-RU" sz="1600" dirty="0" smtClean="0">
                <a:solidFill>
                  <a:schemeClr val="tx1"/>
                </a:solidFill>
              </a:rPr>
              <a:t>ежемесячные выплаты при рождении (усыновлении) первого ребенка; </a:t>
            </a:r>
          </a:p>
          <a:p>
            <a:pPr>
              <a:buFontTx/>
              <a:buChar char="-"/>
            </a:pPr>
            <a:r>
              <a:rPr lang="ru-RU" altLang="ru-RU" sz="1600" dirty="0" smtClean="0">
                <a:solidFill>
                  <a:schemeClr val="tx1"/>
                </a:solidFill>
              </a:rPr>
              <a:t>ежемесячные выплаты на третьего и последующих детей;</a:t>
            </a:r>
          </a:p>
          <a:p>
            <a:pPr>
              <a:buFontTx/>
              <a:buChar char="-"/>
            </a:pPr>
            <a:r>
              <a:rPr lang="ru-RU" altLang="ru-RU" sz="1600" dirty="0" smtClean="0">
                <a:solidFill>
                  <a:schemeClr val="tx1"/>
                </a:solidFill>
              </a:rPr>
              <a:t>единовременная выплата при рождении ребенка;</a:t>
            </a:r>
          </a:p>
          <a:p>
            <a:pPr>
              <a:buFontTx/>
              <a:buChar char="-"/>
            </a:pPr>
            <a:r>
              <a:rPr lang="ru-RU" altLang="ru-RU" sz="1600" dirty="0" smtClean="0">
                <a:solidFill>
                  <a:schemeClr val="tx1"/>
                </a:solidFill>
              </a:rPr>
              <a:t>пособия по уходу за ребенком;</a:t>
            </a:r>
          </a:p>
          <a:p>
            <a:pPr>
              <a:buFontTx/>
              <a:buChar char="-"/>
            </a:pPr>
            <a:r>
              <a:rPr lang="ru-RU" altLang="ru-RU" sz="1600" dirty="0" smtClean="0">
                <a:solidFill>
                  <a:schemeClr val="tx1"/>
                </a:solidFill>
              </a:rPr>
              <a:t>поддержка детей первого-второго года жизни; беременных женщин и кормящих матерей; пособия по беременности и родам;</a:t>
            </a:r>
          </a:p>
          <a:p>
            <a:pPr>
              <a:buFontTx/>
              <a:buChar char="-"/>
            </a:pPr>
            <a:r>
              <a:rPr lang="ru-RU" altLang="ru-RU" sz="1600" dirty="0" smtClean="0">
                <a:solidFill>
                  <a:schemeClr val="tx1"/>
                </a:solidFill>
              </a:rPr>
              <a:t>региональный материнский капитал;</a:t>
            </a:r>
          </a:p>
          <a:p>
            <a:pPr>
              <a:buFontTx/>
              <a:buChar char="-"/>
            </a:pPr>
            <a:r>
              <a:rPr lang="ru-RU" altLang="ru-RU" sz="1600" dirty="0" smtClean="0">
                <a:solidFill>
                  <a:schemeClr val="tx1"/>
                </a:solidFill>
              </a:rPr>
              <a:t>пособия беременной жене военнослужащего и на ребенка военнослужащего;</a:t>
            </a:r>
          </a:p>
          <a:p>
            <a:pPr>
              <a:buFontTx/>
              <a:buChar char="-"/>
            </a:pPr>
            <a:r>
              <a:rPr lang="ru-RU" altLang="ru-RU" sz="1600" dirty="0" smtClean="0">
                <a:solidFill>
                  <a:schemeClr val="tx1"/>
                </a:solidFill>
              </a:rPr>
              <a:t>организация и обеспечение отдыха и оздоровления детей;</a:t>
            </a:r>
          </a:p>
          <a:p>
            <a:pPr>
              <a:buFontTx/>
              <a:buChar char="-"/>
            </a:pPr>
            <a:r>
              <a:rPr lang="ru-RU" altLang="ru-RU" sz="1600" dirty="0" smtClean="0">
                <a:solidFill>
                  <a:schemeClr val="tx1"/>
                </a:solidFill>
              </a:rPr>
              <a:t>выплаты гражданам, подвергшихся воздействию радиации;</a:t>
            </a:r>
          </a:p>
          <a:p>
            <a:pPr>
              <a:buFontTx/>
              <a:buChar char="-"/>
            </a:pPr>
            <a:r>
              <a:rPr lang="ru-RU" altLang="ru-RU" sz="1600" dirty="0" smtClean="0">
                <a:solidFill>
                  <a:schemeClr val="tx1"/>
                </a:solidFill>
              </a:rPr>
              <a:t>возмещение расходов на оплату ЖКУ, топлива, установку телефона в зависимости от льготной категории граждан;</a:t>
            </a:r>
          </a:p>
          <a:p>
            <a:pPr>
              <a:buFontTx/>
              <a:buChar char="-"/>
            </a:pPr>
            <a:r>
              <a:rPr lang="ru-RU" altLang="ru-RU" sz="1600" dirty="0" smtClean="0">
                <a:solidFill>
                  <a:schemeClr val="tx1"/>
                </a:solidFill>
              </a:rPr>
              <a:t>компенсации страховых премий по договорам ОСАГО;</a:t>
            </a:r>
          </a:p>
          <a:p>
            <a:pPr>
              <a:buFontTx/>
              <a:buChar char="-"/>
            </a:pPr>
            <a:r>
              <a:rPr lang="ru-RU" altLang="ru-RU" sz="1600" dirty="0" smtClean="0">
                <a:solidFill>
                  <a:schemeClr val="tx1"/>
                </a:solidFill>
              </a:rPr>
              <a:t>ежегодные денежные выплаты донорам;</a:t>
            </a:r>
          </a:p>
          <a:p>
            <a:pPr>
              <a:buFontTx/>
              <a:buChar char="-"/>
            </a:pPr>
            <a:r>
              <a:rPr lang="ru-RU" altLang="ru-RU" sz="1600" dirty="0" smtClean="0">
                <a:solidFill>
                  <a:schemeClr val="tx1"/>
                </a:solidFill>
              </a:rPr>
              <a:t>бесплатное зубопротезирование; обеспечение протезами и протезно-ортопедическими изделиями; проезд на муниципальном транспорте;</a:t>
            </a:r>
          </a:p>
          <a:p>
            <a:pPr>
              <a:buFontTx/>
              <a:buChar char="-"/>
            </a:pPr>
            <a:r>
              <a:rPr lang="ru-RU" altLang="ru-RU" sz="1600" dirty="0" smtClean="0">
                <a:solidFill>
                  <a:schemeClr val="tx1"/>
                </a:solidFill>
              </a:rPr>
              <a:t>льготное лекарственное обеспечение.</a:t>
            </a:r>
          </a:p>
          <a:p>
            <a:pPr>
              <a:buFontTx/>
              <a:buChar char="-"/>
            </a:pPr>
            <a:endParaRPr lang="ru-RU" altLang="ru-RU" sz="1600" dirty="0" smtClean="0"/>
          </a:p>
          <a:p>
            <a:pPr>
              <a:buFontTx/>
              <a:buChar char="-"/>
            </a:pPr>
            <a:endParaRPr lang="ru-RU" altLang="ru-RU" sz="16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BF9A0C-E4F6-4818-AB13-C2BEAE7B74DE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8585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Мерами социальной поддержки в </a:t>
            </a:r>
            <a:r>
              <a:rPr lang="ru-RU" altLang="ru-RU" sz="1800" b="1" dirty="0" err="1" smtClean="0">
                <a:latin typeface="Times New Roman" pitchFamily="18" charset="0"/>
                <a:cs typeface="Times New Roman" pitchFamily="18" charset="0"/>
              </a:rPr>
              <a:t>Обливском</a:t>
            </a: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 районе охвачено  около</a:t>
            </a:r>
            <a:b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4,5</a:t>
            </a: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 тыс. человек, </a:t>
            </a:r>
            <a:b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</a:t>
            </a:r>
            <a:endParaRPr lang="ru-RU" altLang="ru-RU" sz="18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5534CE-A2BA-4F0A-A7C1-6D4D1D27C600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7172" name="Прямоугольник 2"/>
          <p:cNvSpPr>
            <a:spLocks noChangeArrowheads="1"/>
          </p:cNvSpPr>
          <p:nvPr/>
        </p:nvSpPr>
        <p:spPr bwMode="auto">
          <a:xfrm>
            <a:off x="4360863" y="1524000"/>
            <a:ext cx="47434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00"/>
                </a:solidFill>
                <a:latin typeface="Times New Roman" pitchFamily="18" charset="0"/>
              </a:rPr>
              <a:t>Отдельные категории граждан: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</a:rPr>
              <a:t>Ветераны труда – 571 чел.,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</a:rPr>
              <a:t>Ветераны труда Ростовской области – 170 чел.,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</a:rPr>
              <a:t>Труженики тыла – 33 чел.,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</a:rPr>
              <a:t>Реабилитированные граждане – 6 чел.,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</a:rPr>
              <a:t>Граждане, работающих и проживающих в сельской местности – 974 чел.,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</a:rPr>
              <a:t>Граждане, награжденные нагрудным знаком «Почетный донор России» - 64 чел.,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</a:rPr>
              <a:t>Граждане, подвергшиеся воздействию радиации вследствие аварии на Чернобыльской АЭС -12 чел.,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</a:rPr>
              <a:t>Получатели жилищных субсидий – 647 семей,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</a:rPr>
              <a:t>Федеральные льготники(инвалиды общего заболевания, УВОВ, вдовы УВОВ, инвалиды ЧАЭС) – 939 чел.</a:t>
            </a:r>
          </a:p>
        </p:txBody>
      </p:sp>
      <p:pic>
        <p:nvPicPr>
          <p:cNvPr id="7173" name="Picture 6" descr="C:\Users\осзн\Desktop\картинки к отчету\3a39d9ea750c53a48260a2669cee6d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76400"/>
            <a:ext cx="4114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75665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244475" y="188641"/>
            <a:ext cx="8782050" cy="136815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altLang="ru-RU" sz="2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Мерами социальной поддержки в </a:t>
            </a:r>
            <a:r>
              <a:rPr lang="ru-RU" altLang="ru-RU" sz="1800" b="1" dirty="0" err="1" smtClean="0">
                <a:latin typeface="Times New Roman" pitchFamily="18" charset="0"/>
                <a:cs typeface="Times New Roman" pitchFamily="18" charset="0"/>
              </a:rPr>
              <a:t>Обливском</a:t>
            </a: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 районе охвачено  </a:t>
            </a:r>
            <a:b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около 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4,5</a:t>
            </a:r>
            <a:r>
              <a:rPr lang="ru-RU" alt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тыс. человек, из них</a:t>
            </a:r>
            <a:r>
              <a:rPr lang="ru-RU" altLang="ru-RU" sz="2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i="1" dirty="0" smtClean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altLang="ru-RU" sz="1800" b="1" i="1" dirty="0" smtClean="0">
                <a:latin typeface="Times New Roman" pitchFamily="18" charset="0"/>
              </a:rPr>
              <a:t>Семьи с детьми</a:t>
            </a:r>
            <a:endParaRPr lang="ru-RU" altLang="ru-RU" sz="20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69075" y="6245225"/>
            <a:ext cx="2133600" cy="476250"/>
          </a:xfrm>
        </p:spPr>
        <p:txBody>
          <a:bodyPr/>
          <a:lstStyle/>
          <a:p>
            <a:pPr>
              <a:defRPr/>
            </a:pPr>
            <a:fld id="{C13D8620-34B9-49DA-8A4B-B243204C076D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196" name="Прямоугольник 2"/>
          <p:cNvSpPr>
            <a:spLocks noChangeArrowheads="1"/>
          </p:cNvSpPr>
          <p:nvPr/>
        </p:nvSpPr>
        <p:spPr bwMode="auto">
          <a:xfrm>
            <a:off x="5045075" y="2133600"/>
            <a:ext cx="398145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imes New Roman" pitchFamily="18" charset="0"/>
              </a:rPr>
              <a:t>Многодетные семей – 221 семья.,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imes New Roman" pitchFamily="18" charset="0"/>
              </a:rPr>
              <a:t>Кормящие матери из малоимущих семей – 117 чел.,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imes New Roman" pitchFamily="18" charset="0"/>
              </a:rPr>
              <a:t>Дети первого-второго года жизни из малоимущих семей – 238 чел.,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imes New Roman" pitchFamily="18" charset="0"/>
              </a:rPr>
              <a:t>Малоимущих семьи с несовершеннолетними детьми – </a:t>
            </a:r>
            <a:r>
              <a:rPr lang="ru-RU" altLang="ru-RU" sz="1800" dirty="0">
                <a:latin typeface="Times New Roman" pitchFamily="18" charset="0"/>
              </a:rPr>
              <a:t>721 </a:t>
            </a:r>
            <a:r>
              <a:rPr lang="ru-RU" altLang="ru-RU" sz="1800" dirty="0">
                <a:solidFill>
                  <a:srgbClr val="000000"/>
                </a:solidFill>
                <a:latin typeface="Times New Roman" pitchFamily="18" charset="0"/>
              </a:rPr>
              <a:t>чел.,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imes New Roman" pitchFamily="18" charset="0"/>
              </a:rPr>
              <a:t>Матери, находящихся в отпуске по уходу за ребенком в возрасте до 1,5 лет – 139 чел.,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8197" name="Picture 7" descr="http://habinfo.ru/wp-content/uploads/2016/04/mnogodetn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" y="1752600"/>
            <a:ext cx="4724400" cy="470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4617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Меры, принимаемые для обеспечения сбалансированности бюджета Обливского района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00100" y="1071546"/>
            <a:ext cx="7929618" cy="185339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План мероприятий по росту доходного потенциала Обливского района, оптимизации расходов бюджета района и сокращению муниципального долга Обливского района до 2024 года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(распоряжение А</a:t>
            </a:r>
            <a:r>
              <a:rPr lang="ru-RU" sz="2000" i="1" dirty="0" smtClean="0">
                <a:solidFill>
                  <a:schemeClr val="tx1"/>
                </a:solidFill>
              </a:rPr>
              <a:t>дминистрации Обливского района от 15.10.2018г. №113)</a:t>
            </a:r>
            <a:endParaRPr lang="ru-RU" sz="2000" i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000100" y="3071810"/>
            <a:ext cx="7929618" cy="100013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ru-RU" sz="2000" dirty="0" smtClean="0">
                <a:solidFill>
                  <a:schemeClr val="tx1"/>
                </a:solidFill>
              </a:rPr>
              <a:t>Проведение взвешенной долговой политики</a:t>
            </a:r>
            <a:endParaRPr lang="ru-RU" sz="2000" i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73104" y="4221088"/>
            <a:ext cx="7929618" cy="130355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Безусловное исполнение действующих расходных обязательств, в том числе с учетом их </a:t>
            </a:r>
            <a:r>
              <a:rPr lang="ru-RU" sz="2000" dirty="0" err="1" smtClean="0">
                <a:solidFill>
                  <a:schemeClr val="tx1"/>
                </a:solidFill>
              </a:rPr>
              <a:t>приоритизации</a:t>
            </a:r>
            <a:r>
              <a:rPr lang="ru-RU" sz="2000" dirty="0" smtClean="0">
                <a:solidFill>
                  <a:schemeClr val="tx1"/>
                </a:solidFill>
              </a:rPr>
              <a:t> и повышения эффективности использования финансовых ресурсов</a:t>
            </a:r>
            <a:endParaRPr lang="ru-RU" sz="2000" i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5720" y="1071546"/>
            <a:ext cx="500034" cy="18533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5720" y="3071810"/>
            <a:ext cx="500034" cy="10001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85720" y="4292526"/>
            <a:ext cx="500066" cy="12321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2002" y="5687765"/>
            <a:ext cx="500066" cy="92869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00100" y="5661248"/>
            <a:ext cx="7929618" cy="928694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ru-RU" sz="2000" dirty="0" smtClean="0">
                <a:solidFill>
                  <a:schemeClr val="tx1"/>
                </a:solidFill>
              </a:rPr>
              <a:t> Внутренний муниципальный финансовый контроль</a:t>
            </a:r>
            <a:endParaRPr lang="ru-RU" sz="20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78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D3A60-A27F-4255-BCE3-6BBAD520B149}" type="slidenum">
              <a:rPr lang="ru-RU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29027" name="Rectangle 3"/>
          <p:cNvSpPr>
            <a:spLocks noChangeArrowheads="1"/>
          </p:cNvSpPr>
          <p:nvPr/>
        </p:nvSpPr>
        <p:spPr bwMode="auto">
          <a:xfrm>
            <a:off x="1042988" y="414338"/>
            <a:ext cx="8382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28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endParaRPr lang="ru-RU" sz="2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220" name="Прямоугольник 3"/>
          <p:cNvSpPr>
            <a:spLocks noChangeArrowheads="1"/>
          </p:cNvSpPr>
          <p:nvPr/>
        </p:nvSpPr>
        <p:spPr bwMode="auto">
          <a:xfrm>
            <a:off x="685800" y="1166813"/>
            <a:ext cx="8153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</a:rPr>
              <a:t/>
            </a:r>
            <a:br>
              <a:rPr lang="ru-RU" altLang="ru-RU" sz="1800">
                <a:solidFill>
                  <a:srgbClr val="000000"/>
                </a:solidFill>
                <a:latin typeface="Times New Roman" pitchFamily="18" charset="0"/>
              </a:rPr>
            </a:br>
            <a:endParaRPr lang="ru-RU" altLang="ru-RU" sz="18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221" name="Прямоугольник 1"/>
          <p:cNvSpPr>
            <a:spLocks noChangeArrowheads="1"/>
          </p:cNvSpPr>
          <p:nvPr/>
        </p:nvSpPr>
        <p:spPr bwMode="auto">
          <a:xfrm>
            <a:off x="5233988" y="533400"/>
            <a:ext cx="3605212" cy="562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ru-RU" altLang="ru-RU" sz="1600" b="1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(Указ Президента Российской Федерации В.В. Путина от 07.05.2018 № 204 «О национальных целях и стратегических задачах развития Российской Федерации на период до 2024 года»)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2021 год -  36 231,9 тыс. рублей  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2022 год -  46 940,9 тыс. рублей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2023 </a:t>
            </a:r>
            <a:r>
              <a:rPr lang="ru-RU" altLang="ru-RU" sz="18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год -  56 891,1 тыс. рублей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2024 </a:t>
            </a:r>
            <a:r>
              <a:rPr lang="ru-RU" altLang="ru-RU" sz="18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год -  13 364,8 тыс. рублей</a:t>
            </a:r>
          </a:p>
        </p:txBody>
      </p:sp>
      <p:pic>
        <p:nvPicPr>
          <p:cNvPr id="9222" name="Picture 7" descr="C:\Users\Оператор 007\Desktop\a484fd2175f8a273df163248469b2b6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12925"/>
            <a:ext cx="5081588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Прямоугольник 2"/>
          <p:cNvSpPr>
            <a:spLocks noChangeArrowheads="1"/>
          </p:cNvSpPr>
          <p:nvPr/>
        </p:nvSpPr>
        <p:spPr bwMode="auto">
          <a:xfrm>
            <a:off x="304800" y="61418"/>
            <a:ext cx="8534400" cy="1224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Национальный </a:t>
            </a:r>
            <a:r>
              <a:rPr lang="ru-RU" altLang="ru-RU" sz="28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«Демография» 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Региональный проект Ростовской области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«Финансовая поддержка семей при рождении детей». </a:t>
            </a:r>
          </a:p>
        </p:txBody>
      </p:sp>
    </p:spTree>
    <p:extLst>
      <p:ext uri="{BB962C8B-B14F-4D97-AF65-F5344CB8AC3E}">
        <p14:creationId xmlns:p14="http://schemas.microsoft.com/office/powerpoint/2010/main" val="222057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15000"/>
              </a:lnSpc>
              <a:defRPr/>
            </a:pPr>
            <a:r>
              <a:rPr lang="ru-RU" sz="2800" b="1" kern="12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Национальный проект «Демография» </a:t>
            </a:r>
            <a:br>
              <a:rPr lang="ru-RU" sz="2800" b="1" kern="12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800" b="1" kern="12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Региональный </a:t>
            </a:r>
            <a:r>
              <a:rPr lang="ru-RU" sz="1800" b="1" kern="12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материнский капитал при рождении третьего и последующих  детей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1772816"/>
            <a:ext cx="8229600" cy="2057400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FontTx/>
              <a:buNone/>
              <a:defRPr/>
            </a:pPr>
            <a:endParaRPr lang="ru-RU" sz="1800" dirty="0" smtClean="0">
              <a:solidFill>
                <a:srgbClr val="0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indent="0" algn="ctr">
              <a:buFontTx/>
              <a:buNone/>
              <a:defRPr/>
            </a:pPr>
            <a:r>
              <a:rPr lang="ru-RU" sz="2600" dirty="0" smtClean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Предоставление  </a:t>
            </a:r>
            <a:r>
              <a:rPr lang="ru-RU" sz="2600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средств по сертификату на региональной материнский капитал на: улучшение жилищных условий, получение ребенком (детьми) образования, лечения, приобретение автотранспортного средства, компенсацию расходов, связанных с газификацией, подключением к централизованным системам холодного водоснабжения, устройством бытовых колодцев и скважин для целей </a:t>
            </a:r>
            <a:r>
              <a:rPr lang="ru-RU" sz="2600" dirty="0" smtClean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водоснабжения: в 2021 году – 2843,7 </a:t>
            </a:r>
            <a:r>
              <a:rPr lang="ru-RU" sz="2600" dirty="0" err="1" smtClean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тыс.руб</a:t>
            </a:r>
            <a:r>
              <a:rPr lang="ru-RU" sz="2600" dirty="0" smtClean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.; </a:t>
            </a:r>
            <a:r>
              <a:rPr lang="ru-RU" sz="2600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2600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600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 </a:t>
            </a:r>
            <a:r>
              <a:rPr lang="ru-RU" sz="2600" dirty="0" smtClean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2022году – 3 405,6 </a:t>
            </a:r>
            <a:r>
              <a:rPr lang="ru-RU" sz="2600" dirty="0" err="1" smtClean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тыс.руб</a:t>
            </a:r>
            <a:r>
              <a:rPr lang="ru-RU" sz="2600" dirty="0" smtClean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.;</a:t>
            </a:r>
          </a:p>
          <a:p>
            <a:pPr marL="0" indent="0" algn="ctr">
              <a:buFontTx/>
              <a:buNone/>
              <a:defRPr/>
            </a:pPr>
            <a:r>
              <a:rPr lang="ru-RU" sz="2600" dirty="0" smtClean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в 2023 году – </a:t>
            </a:r>
            <a:r>
              <a:rPr lang="ru-RU" sz="2600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3 541,8тыс.руб.;</a:t>
            </a:r>
          </a:p>
          <a:p>
            <a:pPr marL="0" indent="0" algn="ctr">
              <a:buFontTx/>
              <a:buNone/>
              <a:defRPr/>
            </a:pPr>
            <a:r>
              <a:rPr lang="ru-RU" sz="2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году – 3 </a:t>
            </a:r>
            <a:r>
              <a:rPr lang="ru-RU" sz="2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683,3 </a:t>
            </a:r>
            <a:r>
              <a:rPr lang="ru-RU" sz="26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2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71A44F-D176-466E-BDEA-C2656E03006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ru-RU">
              <a:solidFill>
                <a:srgbClr val="000000"/>
              </a:solidFill>
            </a:endParaRPr>
          </a:p>
        </p:txBody>
      </p:sp>
      <p:pic>
        <p:nvPicPr>
          <p:cNvPr id="1024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114800"/>
            <a:ext cx="80772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5073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664325" y="6381750"/>
            <a:ext cx="2133600" cy="476250"/>
          </a:xfrm>
        </p:spPr>
        <p:txBody>
          <a:bodyPr/>
          <a:lstStyle/>
          <a:p>
            <a:pPr>
              <a:defRPr/>
            </a:pPr>
            <a:fld id="{6C33F0C1-B6DD-4FFE-822B-7A078A5B4A5A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1267" name="AutoShape 2" descr="https://vecherka-spb.ru/wp-content/uploads/2017/08/family.jpg"/>
          <p:cNvSpPr>
            <a:spLocks noChangeAspect="1" noChangeArrowheads="1"/>
          </p:cNvSpPr>
          <p:nvPr/>
        </p:nvSpPr>
        <p:spPr bwMode="auto">
          <a:xfrm>
            <a:off x="14922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1268" name="Picture 6" descr="https://cdn1.mygazeta.com/i/2016/08/1_Moloko_1282x8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2438400"/>
            <a:ext cx="510857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Прямоугольник 4"/>
          <p:cNvSpPr>
            <a:spLocks noChangeArrowheads="1"/>
          </p:cNvSpPr>
          <p:nvPr/>
        </p:nvSpPr>
        <p:spPr bwMode="auto">
          <a:xfrm>
            <a:off x="454025" y="160338"/>
            <a:ext cx="8461375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28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Национальный </a:t>
            </a:r>
            <a:r>
              <a:rPr lang="ru-RU" altLang="ru-RU" sz="28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«Демография» 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Меры социальной поддержки детей первого-второго года жизни в виде ежемесячной денежной выплаты для приобретения специальных молочных продуктов детского питания 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(в 2021 году оказаны 238 семьям)</a:t>
            </a:r>
          </a:p>
        </p:txBody>
      </p:sp>
      <p:sp>
        <p:nvSpPr>
          <p:cNvPr id="11270" name="Прямоугольник 5"/>
          <p:cNvSpPr>
            <a:spLocks noChangeArrowheads="1"/>
          </p:cNvSpPr>
          <p:nvPr/>
        </p:nvSpPr>
        <p:spPr bwMode="auto">
          <a:xfrm>
            <a:off x="5257800" y="3276600"/>
            <a:ext cx="3657600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2021 год – 2 113,0 тыс. рублей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2022 год -  2 285,4тыс. рублей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2023 год -  2 378,0 тыс. рублей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2024 год -  2 473,3 тыс. рублей</a:t>
            </a:r>
            <a:endParaRPr lang="ru-RU" altLang="ru-RU" sz="160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6494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BA7CBA-7C04-4F4D-B104-1FBD77AB052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2291" name="AutoShape 2" descr="https://vecherka-spb.ru/wp-content/uploads/2017/08/family.jpg"/>
          <p:cNvSpPr>
            <a:spLocks noChangeAspect="1" noChangeArrowheads="1"/>
          </p:cNvSpPr>
          <p:nvPr/>
        </p:nvSpPr>
        <p:spPr bwMode="auto">
          <a:xfrm>
            <a:off x="14922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2" name="Прямоугольник 2"/>
          <p:cNvSpPr>
            <a:spLocks noChangeArrowheads="1"/>
          </p:cNvSpPr>
          <p:nvPr/>
        </p:nvSpPr>
        <p:spPr bwMode="auto">
          <a:xfrm>
            <a:off x="685800" y="381000"/>
            <a:ext cx="8001000" cy="377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Национальный проект «Демография» 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Меры социальной поддержки беременных женщин, кормящих матерей и детей в возрасте до трех лет из малоимущих семей в виде ежемесячных денежных выплат на полноценное питание по заключению врача 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(в  2021 году оказаны 117 получателям)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2022 год -  858,8 тыс. рублей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2023 год -  893,5 тыс. рублей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2024 год -  929,7 тыс. рублей</a:t>
            </a:r>
            <a:endParaRPr lang="ru-RU" altLang="ru-RU" sz="1600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2293" name="Picture 2" descr="https://www.tapasyamundhra.com/images/banner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4191000"/>
            <a:ext cx="82327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11584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A586DF-106E-4E4B-94C5-FB70E2D52693}" type="slidenum">
              <a:rPr lang="ru-RU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29027" name="Rectangle 3"/>
          <p:cNvSpPr>
            <a:spLocks noChangeArrowheads="1"/>
          </p:cNvSpPr>
          <p:nvPr/>
        </p:nvSpPr>
        <p:spPr bwMode="auto">
          <a:xfrm>
            <a:off x="457200" y="425450"/>
            <a:ext cx="838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28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  <a:endParaRPr lang="ru-RU" sz="2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316" name="Прямоугольник 2"/>
          <p:cNvSpPr>
            <a:spLocks noChangeArrowheads="1"/>
          </p:cNvSpPr>
          <p:nvPr/>
        </p:nvSpPr>
        <p:spPr bwMode="auto">
          <a:xfrm>
            <a:off x="228600" y="304800"/>
            <a:ext cx="8763000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Национальный проект «Демография»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Указ Президента Российской Федерации от 07.05.2012 № 606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 мерах по реализации демографической политики Российской Федерации»</a:t>
            </a:r>
          </a:p>
        </p:txBody>
      </p:sp>
      <p:sp>
        <p:nvSpPr>
          <p:cNvPr id="13317" name="Прямоугольник 3"/>
          <p:cNvSpPr>
            <a:spLocks noChangeArrowheads="1"/>
          </p:cNvSpPr>
          <p:nvPr/>
        </p:nvSpPr>
        <p:spPr bwMode="auto">
          <a:xfrm>
            <a:off x="304800" y="1166813"/>
            <a:ext cx="85344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</a:rPr>
              <a:t>ежемесячные денежные выплаты на третьего и последующих детей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</a:rPr>
              <a:t>2021 год – 157 получателей </a:t>
            </a:r>
            <a:br>
              <a:rPr lang="ru-RU" altLang="ru-RU" sz="1800">
                <a:solidFill>
                  <a:srgbClr val="000000"/>
                </a:solidFill>
                <a:latin typeface="Times New Roman" pitchFamily="18" charset="0"/>
              </a:rPr>
            </a:b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</a:rPr>
              <a:t>в 2022 году – 23 822,2 тыс. руб.;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</a:rPr>
              <a:t>в 2023 году – 33 421,0 тыс. руб;. в 2024 году – 6 278,5 тыс. руб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</a:rPr>
              <a:t/>
            </a:r>
            <a:br>
              <a:rPr lang="ru-RU" altLang="ru-RU" sz="1800">
                <a:solidFill>
                  <a:srgbClr val="000000"/>
                </a:solidFill>
                <a:latin typeface="Times New Roman" pitchFamily="18" charset="0"/>
              </a:rPr>
            </a:br>
            <a:endParaRPr lang="ru-RU" altLang="ru-RU" sz="18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3318" name="Picture 6" descr="Слайд № 1 -1 - отдел соц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667000"/>
            <a:ext cx="721042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202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6BAAEF-F041-4B5A-8031-8B4ECD71CB42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  <p:sp>
        <p:nvSpPr>
          <p:cNvPr id="14339" name="Прямоугольник 2"/>
          <p:cNvSpPr>
            <a:spLocks noChangeArrowheads="1"/>
          </p:cNvSpPr>
          <p:nvPr/>
        </p:nvSpPr>
        <p:spPr bwMode="auto">
          <a:xfrm>
            <a:off x="381000" y="304800"/>
            <a:ext cx="8458200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Национальный проект «Демография»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ea typeface="Calibri" pitchFamily="34" charset="0"/>
                <a:cs typeface="Times New Roman" pitchFamily="18" charset="0"/>
              </a:rPr>
              <a:t>ФЕДЕРАЛЬНЫЙ ЗАКОН от 28.12.2017 № 418-ФЗ</a:t>
            </a:r>
            <a:endParaRPr lang="ru-RU" altLang="ru-RU" sz="1400" b="1"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ea typeface="Calibri" pitchFamily="34" charset="0"/>
                <a:cs typeface="Times New Roman" pitchFamily="18" charset="0"/>
              </a:rPr>
              <a:t> </a:t>
            </a:r>
            <a:endParaRPr lang="ru-RU" altLang="ru-RU" sz="1400" b="1"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ea typeface="Calibri" pitchFamily="34" charset="0"/>
                <a:cs typeface="Times New Roman" pitchFamily="18" charset="0"/>
              </a:rPr>
              <a:t>«О ЕЖЕМЕСЯЧНЫХ ВЫПЛАТАХ СЕМЬЯМ, ИМЕЮЩИМ ДЕТЕЙ»</a:t>
            </a:r>
            <a:endParaRPr lang="ru-RU" altLang="ru-RU" sz="1400" b="1"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ежемесячные выплаты в связи с рождением (усыновлением) первого ребенка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2021 году – 116 детей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Запланировано: в 2022 году – 16 568,9 тыс. рублей;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в 2023 году – 16 656,8 тыс.рублей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Право на получение выплаты имеют семьи, в которых родился или был усыновлен первый ребенок после 1 января 2018 года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Verdana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4340" name="Picture 2" descr="C:\Users\Оператор 007\Desktop\583680a81c0c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3429000"/>
            <a:ext cx="6932612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16580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8717AE-C76A-48D9-AA9E-364F25799A35}" type="slidenum">
              <a:rPr lang="ru-RU"/>
              <a:pPr>
                <a:defRPr/>
              </a:pPr>
              <a:t>36</a:t>
            </a:fld>
            <a:endParaRPr lang="ru-RU"/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204788" y="4267200"/>
            <a:ext cx="8936037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Times New Roman" pitchFamily="18" charset="0"/>
              </a:rPr>
              <a:t>Запланированы средства в сумме: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Times New Roman" pitchFamily="18" charset="0"/>
              </a:rPr>
              <a:t> в 2022- 8 552,0 тыс.руб.; в 2023 году – 8 894,1 тыс.руб.; в 2024 году -9 249,9 тыс.руб. 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533400" y="152400"/>
            <a:ext cx="7924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b="1">
                <a:latin typeface="Times New Roman" pitchFamily="18" charset="0"/>
              </a:rPr>
              <a:t>Организация    летнего    отдыха    и    трудоустройства    детей</a:t>
            </a:r>
          </a:p>
        </p:txBody>
      </p:sp>
      <p:pic>
        <p:nvPicPr>
          <p:cNvPr id="15365" name="Picture 6" descr="C:\Users\осзн\Desktop\картинки к отчету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914400"/>
            <a:ext cx="4748212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Прямоугольник 2"/>
          <p:cNvSpPr>
            <a:spLocks noChangeArrowheads="1"/>
          </p:cNvSpPr>
          <p:nvPr/>
        </p:nvSpPr>
        <p:spPr bwMode="auto">
          <a:xfrm>
            <a:off x="4876800" y="-20638"/>
            <a:ext cx="3886200" cy="4800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00"/>
                </a:solidFill>
                <a:latin typeface="Times New Roman" pitchFamily="18" charset="0"/>
              </a:rPr>
              <a:t>Приняли  участие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00"/>
                </a:solidFill>
                <a:latin typeface="Times New Roman" pitchFamily="18" charset="0"/>
              </a:rPr>
              <a:t>   </a:t>
            </a: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</a:rPr>
              <a:t>в летних оздоровительных мероприятиях:  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</a:rPr>
              <a:t>в 2021  году – 153 детей, находящихся в трудной жизненной ситуации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</a:rPr>
              <a:t>Закуплены бесплатные путевки на сумму 4 791,9  тыс. рублей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</a:rPr>
              <a:t>Дети отдыхали и оздоравливались: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</a:rPr>
              <a:t>в Обливском  и Неклиновском районах.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58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5A3DCD-C3E3-44FE-A6CB-E92EC74382C8}" type="slidenum">
              <a:rPr lang="ru-RU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6387" name="Rectangle 4"/>
          <p:cNvSpPr>
            <a:spLocks noGrp="1" noChangeArrowheads="1"/>
          </p:cNvSpPr>
          <p:nvPr>
            <p:ph type="title"/>
          </p:nvPr>
        </p:nvSpPr>
        <p:spPr>
          <a:xfrm>
            <a:off x="495300" y="0"/>
            <a:ext cx="8229600" cy="1196752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altLang="ru-RU" sz="2400" dirty="0" smtClean="0"/>
              <a:t>«Центр социального обслуживания  граждан пожилого возраста и инвалидов </a:t>
            </a:r>
            <a:r>
              <a:rPr lang="ru-RU" altLang="ru-RU" sz="2400" dirty="0" err="1" smtClean="0"/>
              <a:t>Обливского</a:t>
            </a:r>
            <a:r>
              <a:rPr lang="ru-RU" altLang="ru-RU" sz="2400" dirty="0" smtClean="0"/>
              <a:t> района Ростовской области»</a:t>
            </a:r>
            <a:endParaRPr lang="ru-RU" altLang="ru-RU" sz="2400" b="1" dirty="0" smtClean="0">
              <a:solidFill>
                <a:schemeClr val="tx1"/>
              </a:solidFill>
            </a:endParaRPr>
          </a:p>
        </p:txBody>
      </p:sp>
      <p:pic>
        <p:nvPicPr>
          <p:cNvPr id="16388" name="Picture 6" descr="S:\fin\2016 ГОД\08.12.2016\ФОТО ОСЗН-ЦСО\IMG_45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1371600"/>
            <a:ext cx="44259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Прямоугольник 1"/>
          <p:cNvSpPr>
            <a:spLocks noChangeArrowheads="1"/>
          </p:cNvSpPr>
          <p:nvPr/>
        </p:nvSpPr>
        <p:spPr bwMode="auto">
          <a:xfrm>
            <a:off x="4953000" y="1447800"/>
            <a:ext cx="37338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imes New Roman" pitchFamily="18" charset="0"/>
              </a:rPr>
              <a:t>Финансовое обеспечение муниципального задания  </a:t>
            </a:r>
            <a:br>
              <a:rPr lang="ru-RU" altLang="ru-RU" sz="1800" dirty="0">
                <a:latin typeface="Times New Roman" pitchFamily="18" charset="0"/>
              </a:rPr>
            </a:br>
            <a:r>
              <a:rPr lang="ru-RU" altLang="ru-RU" sz="1800" dirty="0">
                <a:latin typeface="Times New Roman" pitchFamily="18" charset="0"/>
              </a:rPr>
              <a:t>МБУ «Центр социального обслуживания  граждан пожилого возраста и инвалидов </a:t>
            </a:r>
            <a:r>
              <a:rPr lang="ru-RU" altLang="ru-RU" sz="1800" dirty="0" err="1">
                <a:latin typeface="Times New Roman" pitchFamily="18" charset="0"/>
              </a:rPr>
              <a:t>Обливского</a:t>
            </a:r>
            <a:r>
              <a:rPr lang="ru-RU" altLang="ru-RU" sz="1800" dirty="0">
                <a:latin typeface="Times New Roman" pitchFamily="18" charset="0"/>
              </a:rPr>
              <a:t> района Ростовской области»: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imes New Roman" pitchFamily="18" charset="0"/>
              </a:rPr>
              <a:t>2021 год – </a:t>
            </a:r>
            <a:r>
              <a:rPr lang="ru-RU" altLang="ru-RU" sz="1800" dirty="0" smtClean="0">
                <a:latin typeface="Times New Roman" pitchFamily="18" charset="0"/>
              </a:rPr>
              <a:t>71,4 млн. </a:t>
            </a:r>
            <a:r>
              <a:rPr lang="ru-RU" altLang="ru-RU" sz="1800" dirty="0">
                <a:latin typeface="Times New Roman" pitchFamily="18" charset="0"/>
              </a:rPr>
              <a:t>рублей;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imes New Roman" pitchFamily="18" charset="0"/>
              </a:rPr>
              <a:t>2022 год – </a:t>
            </a:r>
            <a:r>
              <a:rPr lang="ru-RU" altLang="ru-RU" sz="1800" dirty="0" smtClean="0">
                <a:latin typeface="Times New Roman" pitchFamily="18" charset="0"/>
              </a:rPr>
              <a:t>74,6 млн. </a:t>
            </a:r>
            <a:r>
              <a:rPr lang="ru-RU" altLang="ru-RU" sz="1800" dirty="0">
                <a:latin typeface="Times New Roman" pitchFamily="18" charset="0"/>
              </a:rPr>
              <a:t>рублей;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imes New Roman" pitchFamily="18" charset="0"/>
              </a:rPr>
              <a:t> 2023 год – </a:t>
            </a:r>
            <a:r>
              <a:rPr lang="ru-RU" altLang="ru-RU" sz="1800" dirty="0" smtClean="0">
                <a:latin typeface="Times New Roman" pitchFamily="18" charset="0"/>
              </a:rPr>
              <a:t>78,8 млн. </a:t>
            </a:r>
            <a:r>
              <a:rPr lang="ru-RU" altLang="ru-RU" sz="1800" dirty="0">
                <a:latin typeface="Times New Roman" pitchFamily="18" charset="0"/>
              </a:rPr>
              <a:t>рублей;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imes New Roman" pitchFamily="18" charset="0"/>
              </a:rPr>
              <a:t> 2024 год – </a:t>
            </a:r>
            <a:r>
              <a:rPr lang="ru-RU" altLang="ru-RU" sz="1800" dirty="0" smtClean="0">
                <a:latin typeface="Times New Roman" pitchFamily="18" charset="0"/>
              </a:rPr>
              <a:t>83,2 млн. </a:t>
            </a:r>
            <a:r>
              <a:rPr lang="ru-RU" altLang="ru-RU" sz="1800" dirty="0">
                <a:latin typeface="Times New Roman" pitchFamily="18" charset="0"/>
              </a:rPr>
              <a:t>рублей.</a:t>
            </a:r>
          </a:p>
        </p:txBody>
      </p:sp>
    </p:spTree>
    <p:extLst>
      <p:ext uri="{BB962C8B-B14F-4D97-AF65-F5344CB8AC3E}">
        <p14:creationId xmlns:p14="http://schemas.microsoft.com/office/powerpoint/2010/main" val="305630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altLang="ru-RU" sz="2400" dirty="0" smtClean="0"/>
              <a:t>Виды социальных услуг, </a:t>
            </a:r>
            <a:br>
              <a:rPr lang="ru-RU" altLang="ru-RU" sz="2400" dirty="0" smtClean="0"/>
            </a:br>
            <a:r>
              <a:rPr lang="ru-RU" altLang="ru-RU" sz="2400" dirty="0" smtClean="0"/>
              <a:t>оказываемые «Центр социального обслуживания  граждан пожилого возраста и инвалидов </a:t>
            </a:r>
            <a:r>
              <a:rPr lang="ru-RU" altLang="ru-RU" sz="2400" dirty="0" err="1" smtClean="0"/>
              <a:t>Обливского</a:t>
            </a:r>
            <a:r>
              <a:rPr lang="ru-RU" altLang="ru-RU" sz="2400" dirty="0" smtClean="0"/>
              <a:t> района Ростовской области»: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81600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endParaRPr lang="ru-RU" sz="900" dirty="0" smtClean="0"/>
          </a:p>
          <a:p>
            <a:pPr marL="0" indent="0" algn="ctr">
              <a:buFontTx/>
              <a:buNone/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Ежегодно оказывается около 2 млн. услуг :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pPr marL="0" indent="0" algn="ctr">
              <a:buFontTx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социально-бытовые, </a:t>
            </a:r>
          </a:p>
          <a:p>
            <a:pPr marL="0" indent="0" algn="ctr">
              <a:buFontTx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социально-медицинские,</a:t>
            </a:r>
          </a:p>
          <a:p>
            <a:pPr marL="0" indent="0" algn="ctr">
              <a:buFontTx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 социально-психологические,</a:t>
            </a:r>
          </a:p>
          <a:p>
            <a:pPr marL="0" indent="0" algn="ctr">
              <a:buFontTx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 социально-педагогические, </a:t>
            </a:r>
          </a:p>
          <a:p>
            <a:pPr marL="0" indent="0" algn="ctr">
              <a:buFontTx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социально-трудовые,</a:t>
            </a:r>
          </a:p>
          <a:p>
            <a:pPr marL="0" indent="0" algn="ctr">
              <a:buFontTx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 социально-правовые</a:t>
            </a:r>
          </a:p>
          <a:p>
            <a:pPr marL="0" indent="0" algn="ctr">
              <a:buFontTx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    </a:t>
            </a:r>
            <a:r>
              <a:rPr lang="ru-RU" sz="2400" dirty="0" smtClean="0">
                <a:solidFill>
                  <a:schemeClr val="tx1"/>
                </a:solidFill>
              </a:rPr>
              <a:t>Клубно-кружковая форма работы по социальной реабилитации пожилых людей:</a:t>
            </a:r>
          </a:p>
          <a:p>
            <a:pPr marL="0" indent="0" algn="ctr">
              <a:buFontTx/>
              <a:buNone/>
              <a:defRPr/>
            </a:pPr>
            <a:endParaRPr lang="ru-RU" sz="900" dirty="0" smtClean="0">
              <a:solidFill>
                <a:schemeClr val="tx1"/>
              </a:solidFill>
            </a:endParaRPr>
          </a:p>
          <a:p>
            <a:pPr marL="0" indent="0" algn="ctr">
              <a:buFontTx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«Компьютерная грамотность»;</a:t>
            </a:r>
          </a:p>
          <a:p>
            <a:pPr marL="0" indent="0" algn="ctr">
              <a:buFontTx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«Финансовая грамотность»;</a:t>
            </a:r>
          </a:p>
          <a:p>
            <a:pPr marL="0" indent="0" algn="ctr">
              <a:buFontTx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«Школа безопасности жизнедеятельности»;</a:t>
            </a:r>
          </a:p>
          <a:p>
            <a:pPr marL="0" indent="0" algn="ctr">
              <a:buFontTx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«Здоровый образ жизни» с занятиями лечебной физкультурой;</a:t>
            </a:r>
          </a:p>
          <a:p>
            <a:pPr marL="0" indent="0" algn="ctr">
              <a:buFontTx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</a:rPr>
              <a:t>«Школа по уходу за пожилыми людьми и инвалидами».</a:t>
            </a:r>
          </a:p>
          <a:p>
            <a:pPr algn="ctr">
              <a:buFontTx/>
              <a:buChar char="-"/>
              <a:defRPr/>
            </a:pPr>
            <a:endParaRPr lang="ru-RU" sz="1600" dirty="0" smtClean="0"/>
          </a:p>
          <a:p>
            <a:pPr marL="0" indent="0">
              <a:buFontTx/>
              <a:buNone/>
              <a:defRPr/>
            </a:pPr>
            <a:endParaRPr lang="ru-RU" sz="16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40F9E5-589D-40E1-855B-7DE2F57DA902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5502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FC6906-3C3F-4197-8916-9676EBEC8D94}" type="slidenum">
              <a:rPr lang="ru-RU"/>
              <a:pPr>
                <a:defRPr/>
              </a:pPr>
              <a:t>39</a:t>
            </a:fld>
            <a:endParaRPr lang="ru-RU"/>
          </a:p>
        </p:txBody>
      </p:sp>
      <p:sp>
        <p:nvSpPr>
          <p:cNvPr id="18435" name="Rectangle 4"/>
          <p:cNvSpPr>
            <a:spLocks noGrp="1" noChangeArrowheads="1"/>
          </p:cNvSpPr>
          <p:nvPr>
            <p:ph type="title"/>
          </p:nvPr>
        </p:nvSpPr>
        <p:spPr>
          <a:xfrm>
            <a:off x="395536" y="23142"/>
            <a:ext cx="8229600" cy="1858962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altLang="ru-RU" sz="2400" dirty="0" smtClean="0"/>
              <a:t>«Центр социального обслуживания  граждан пожилого возраста и инвалидов </a:t>
            </a:r>
            <a:r>
              <a:rPr lang="ru-RU" altLang="ru-RU" sz="2400" dirty="0" err="1" smtClean="0"/>
              <a:t>Обливского</a:t>
            </a:r>
            <a:r>
              <a:rPr lang="ru-RU" altLang="ru-RU" sz="2400" dirty="0" smtClean="0"/>
              <a:t> района Ростовской области»</a:t>
            </a:r>
            <a:br>
              <a:rPr lang="ru-RU" altLang="ru-RU" sz="2400" dirty="0" smtClean="0"/>
            </a:br>
            <a:endParaRPr lang="ru-RU" altLang="ru-RU" sz="2400" b="1" dirty="0" smtClean="0">
              <a:solidFill>
                <a:schemeClr val="tx1"/>
              </a:solidFill>
            </a:endParaRPr>
          </a:p>
        </p:txBody>
      </p:sp>
      <p:sp>
        <p:nvSpPr>
          <p:cNvPr id="15364" name="Прямоугольник 1"/>
          <p:cNvSpPr>
            <a:spLocks noChangeArrowheads="1"/>
          </p:cNvSpPr>
          <p:nvPr/>
        </p:nvSpPr>
        <p:spPr bwMode="auto">
          <a:xfrm>
            <a:off x="228599" y="1524000"/>
            <a:ext cx="5713157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/>
              <a:t>Средняя заработная плата социальных работников:</a:t>
            </a:r>
          </a:p>
          <a:p>
            <a:pPr>
              <a:defRPr/>
            </a:pPr>
            <a:r>
              <a:rPr lang="ru-RU" dirty="0"/>
              <a:t>в 2018 году – 26 412,22 рублей, </a:t>
            </a:r>
          </a:p>
          <a:p>
            <a:pPr>
              <a:defRPr/>
            </a:pPr>
            <a:r>
              <a:rPr lang="ru-RU" dirty="0"/>
              <a:t>в 2019 году – 27 927,48 рублей,</a:t>
            </a:r>
          </a:p>
          <a:p>
            <a:pPr>
              <a:defRPr/>
            </a:pPr>
            <a:r>
              <a:rPr lang="ru-RU" dirty="0"/>
              <a:t>в 2020 году – 29 106,76 рублей,</a:t>
            </a:r>
          </a:p>
          <a:p>
            <a:pPr>
              <a:defRPr/>
            </a:pPr>
            <a:r>
              <a:rPr lang="ru-RU" dirty="0"/>
              <a:t>в 2021 году – 30 358,20 рублей</a:t>
            </a:r>
            <a:endParaRPr lang="ru-RU" b="1" dirty="0"/>
          </a:p>
          <a:p>
            <a:pPr>
              <a:defRPr/>
            </a:pPr>
            <a:r>
              <a:rPr lang="ru-RU" b="1" dirty="0"/>
              <a:t>Численность граждан получающих услуги: </a:t>
            </a:r>
            <a:endParaRPr lang="ru-RU" dirty="0"/>
          </a:p>
          <a:p>
            <a:pPr marL="285750" indent="-285750">
              <a:buFontTx/>
              <a:buChar char="-"/>
              <a:defRPr/>
            </a:pPr>
            <a:r>
              <a:rPr lang="ru-RU" dirty="0"/>
              <a:t>в форме стационарного обслуживания – </a:t>
            </a:r>
          </a:p>
          <a:p>
            <a:pPr>
              <a:defRPr/>
            </a:pPr>
            <a:r>
              <a:rPr lang="ru-RU" dirty="0"/>
              <a:t>23 человека (в 2020 году – 23 человека); </a:t>
            </a:r>
          </a:p>
          <a:p>
            <a:pPr marL="285750" indent="-285750">
              <a:buFontTx/>
              <a:buChar char="-"/>
              <a:defRPr/>
            </a:pPr>
            <a:r>
              <a:rPr lang="ru-RU" dirty="0"/>
              <a:t>в форме социального обслуживания на дому–  791 человек (в 2020 году – 807 человек).</a:t>
            </a:r>
          </a:p>
          <a:p>
            <a:pPr>
              <a:defRPr/>
            </a:pPr>
            <a:r>
              <a:rPr lang="ru-RU" b="1" dirty="0"/>
              <a:t>На базе МБУ ЦСО работают:</a:t>
            </a:r>
          </a:p>
          <a:p>
            <a:pPr marL="285750" indent="-285750">
              <a:buFontTx/>
              <a:buChar char="-"/>
              <a:defRPr/>
            </a:pPr>
            <a:r>
              <a:rPr lang="ru-RU" dirty="0"/>
              <a:t>2 мобильные бригады с двумя единицами автомобильного транспорта – ежегодно услугами пользуются – 1,5 тыс. граждан </a:t>
            </a:r>
          </a:p>
          <a:p>
            <a:pPr>
              <a:defRPr/>
            </a:pPr>
            <a:r>
              <a:rPr lang="ru-RU" dirty="0"/>
              <a:t>- пункт проката технических средств реабилитации для инвалидов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18437" name="Прямоугольник 1"/>
          <p:cNvSpPr>
            <a:spLocks noChangeArrowheads="1"/>
          </p:cNvSpPr>
          <p:nvPr/>
        </p:nvSpPr>
        <p:spPr bwMode="auto">
          <a:xfrm>
            <a:off x="228600" y="1533525"/>
            <a:ext cx="51054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i="1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i="1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i="1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Times New Roman" pitchFamily="18" charset="0"/>
            </a:endParaRPr>
          </a:p>
        </p:txBody>
      </p:sp>
      <p:pic>
        <p:nvPicPr>
          <p:cNvPr id="18438" name="Picture 9" descr="S:\fin\2016 ГОД\08.12.2016\ФОТО ОСЗН-ЦСО\IMG_32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757" y="2852936"/>
            <a:ext cx="3082131" cy="3852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276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C:\Users\Usasheva\Desktop\фото для слайдов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0332">
            <a:off x="4502164" y="96436"/>
            <a:ext cx="4632403" cy="34544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27131"/>
              </p:ext>
            </p:extLst>
          </p:nvPr>
        </p:nvGraphicFramePr>
        <p:xfrm>
          <a:off x="214282" y="2071678"/>
          <a:ext cx="8712966" cy="36680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42954"/>
                <a:gridCol w="1642503"/>
                <a:gridCol w="1652381"/>
                <a:gridCol w="1632625"/>
                <a:gridCol w="1642503"/>
              </a:tblGrid>
              <a:tr h="17249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0" marR="7070" marT="707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Первоначально принятый бюджет на </a:t>
                      </a:r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</a:t>
                      </a:r>
                      <a:r>
                        <a:rPr lang="ru-RU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 </a:t>
                      </a:r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(Решение от 28.12.2020г</a:t>
                      </a:r>
                      <a:r>
                        <a:rPr lang="ru-RU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№236)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0" marR="7070" marT="707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Плановые бюджетные назначения на </a:t>
                      </a:r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</a:t>
                      </a:r>
                      <a:r>
                        <a:rPr lang="ru-RU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0" marR="7070" marT="707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Плановые бюджетные назначения на </a:t>
                      </a:r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 </a:t>
                      </a:r>
                      <a:r>
                        <a:rPr lang="ru-RU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0" marR="7070" marT="707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Плановые бюджетные назначения на </a:t>
                      </a:r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  <a:r>
                        <a:rPr lang="ru-RU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0" marR="7070" marT="7070" marB="0" anchor="b">
                    <a:noFill/>
                  </a:tcPr>
                </a:tc>
              </a:tr>
              <a:tr h="45534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I. </a:t>
                      </a:r>
                      <a:r>
                        <a:rPr lang="ru-RU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Доходы, всего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0" marR="7070" marT="707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897,6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0" marR="7070" marT="707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944,1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0" marR="7070" marT="707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1 251,4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0" marR="7070" marT="707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717,2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0" marR="7070" marT="7070" marB="0" anchor="b">
                    <a:noFill/>
                  </a:tcPr>
                </a:tc>
              </a:tr>
              <a:tr h="45534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II. </a:t>
                      </a:r>
                      <a:r>
                        <a:rPr lang="ru-RU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Расходы, всего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0" marR="7070" marT="707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904,5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0" marR="7070" marT="707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951,4</a:t>
                      </a:r>
                    </a:p>
                  </a:txBody>
                  <a:tcPr marL="7070" marR="7070" marT="707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1 251,4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0" marR="7070" marT="707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717,2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0" marR="7070" marT="7070" marB="0" anchor="b">
                    <a:noFill/>
                  </a:tcPr>
                </a:tc>
              </a:tr>
              <a:tr h="55849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III. </a:t>
                      </a:r>
                      <a:r>
                        <a:rPr lang="ru-RU" sz="20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Дефицит, профицит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0" marR="7070" marT="707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-6,9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0" marR="7070" marT="707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-7,3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0" marR="7070" marT="707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0" marR="7070" marT="707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0" marR="7070" marT="7070" marB="0" anchor="b">
                    <a:noFill/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79512" y="282352"/>
            <a:ext cx="8712968" cy="1202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Основные характеристики проекта бюджета Обливского района на 2022-2024годы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04709" y="2018208"/>
            <a:ext cx="1634480" cy="3701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(млн. рублей)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81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1683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altLang="ru-RU" sz="2400" dirty="0" smtClean="0">
                <a:cs typeface="Times New Roman" pitchFamily="18" charset="0"/>
              </a:rPr>
              <a:t/>
            </a:r>
            <a:br>
              <a:rPr lang="ru-RU" altLang="ru-RU" sz="2400" dirty="0" smtClean="0">
                <a:cs typeface="Times New Roman" pitchFamily="18" charset="0"/>
              </a:rPr>
            </a:br>
            <a:r>
              <a:rPr lang="ru-RU" altLang="ru-RU" sz="2400" dirty="0" smtClean="0">
                <a:cs typeface="Times New Roman" pitchFamily="18" charset="0"/>
              </a:rPr>
              <a:t/>
            </a:r>
            <a:br>
              <a:rPr lang="ru-RU" altLang="ru-RU" sz="2400" dirty="0" smtClean="0">
                <a:cs typeface="Times New Roman" pitchFamily="18" charset="0"/>
              </a:rPr>
            </a:br>
            <a:r>
              <a:rPr lang="ru-RU" altLang="ru-RU" sz="2400" dirty="0" smtClean="0">
                <a:cs typeface="Times New Roman" pitchFamily="18" charset="0"/>
              </a:rPr>
              <a:t>Региональный проект </a:t>
            </a:r>
            <a:br>
              <a:rPr lang="ru-RU" altLang="ru-RU" sz="2400" dirty="0" smtClean="0">
                <a:cs typeface="Times New Roman" pitchFamily="18" charset="0"/>
              </a:rPr>
            </a:br>
            <a:r>
              <a:rPr lang="ru-RU" altLang="ru-RU" sz="2400" dirty="0" smtClean="0">
                <a:cs typeface="Times New Roman" pitchFamily="18" charset="0"/>
              </a:rPr>
              <a:t>«Разработка и реализация программы системной поддержки и повышения качества жизни граждан  «Старшее поколение» национального проекта «Демография»</a:t>
            </a:r>
            <a:endParaRPr lang="ru-RU" altLang="ru-RU" sz="2400" dirty="0" smtClean="0"/>
          </a:p>
        </p:txBody>
      </p:sp>
      <p:sp>
        <p:nvSpPr>
          <p:cNvPr id="19459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648200"/>
          </a:xfrm>
        </p:spPr>
        <p:txBody>
          <a:bodyPr>
            <a:normAutofit lnSpcReduction="10000"/>
          </a:bodyPr>
          <a:lstStyle/>
          <a:p>
            <a:endParaRPr lang="ru-RU" alt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1 июля 2019 года осуществляется доставка лиц старше 65 лет, проживающих в </a:t>
            </a:r>
            <a:r>
              <a:rPr lang="ru-RU" alt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Обливском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районе, в МБУЗ ЦРБ </a:t>
            </a:r>
            <a:r>
              <a:rPr lang="ru-RU" alt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Обливского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на автомобиле ГАЗЕЛЬ </a:t>
            </a:r>
            <a:r>
              <a:rPr lang="ru-RU" alt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Некст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для проведения диспансеризации. </a:t>
            </a:r>
          </a:p>
          <a:p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Новой услугой воспользовались:</a:t>
            </a:r>
          </a:p>
          <a:p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2019 году 375 граждан, </a:t>
            </a:r>
          </a:p>
          <a:p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2020 году – 357 граждан, </a:t>
            </a:r>
          </a:p>
          <a:p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2021 году – 432 граждан.</a:t>
            </a:r>
          </a:p>
          <a:p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Запланировано средств:</a:t>
            </a:r>
          </a:p>
          <a:p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2022 год – 368,0 </a:t>
            </a:r>
            <a:r>
              <a:rPr lang="ru-RU" alt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тыс.рублей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2023 году – 372,0 тыс. рублей,</a:t>
            </a:r>
          </a:p>
          <a:p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2024 году – 383,0 тыс. рулей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2859F9-2AB4-435D-A4CE-1538D5941301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  <p:pic>
        <p:nvPicPr>
          <p:cNvPr id="19461" name="Picture 2" descr="C:\Users\Оператор 007\Desktop\ДОКЛАДЫ\фото моб.бригады\Доставка 13.02.2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57400"/>
            <a:ext cx="4343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34684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BF758B-48BD-4639-8E21-317BEBF7BB51}" type="slidenum">
              <a:rPr lang="ru-RU"/>
              <a:pPr>
                <a:defRPr/>
              </a:pPr>
              <a:t>41</a:t>
            </a:fld>
            <a:endParaRPr lang="ru-RU" dirty="0"/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0" y="5105400"/>
            <a:ext cx="899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endParaRPr lang="ru-RU" altLang="ru-RU" sz="2400" b="1">
              <a:latin typeface="Times New Roman" pitchFamily="18" charset="0"/>
            </a:endParaRPr>
          </a:p>
        </p:txBody>
      </p:sp>
      <p:sp>
        <p:nvSpPr>
          <p:cNvPr id="20484" name="Прямоугольник 3"/>
          <p:cNvSpPr>
            <a:spLocks noChangeArrowheads="1"/>
          </p:cNvSpPr>
          <p:nvPr/>
        </p:nvSpPr>
        <p:spPr bwMode="auto">
          <a:xfrm>
            <a:off x="152400" y="0"/>
            <a:ext cx="86868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Средства бюджета </a:t>
            </a:r>
            <a:r>
              <a:rPr lang="ru-RU" altLang="ru-RU" sz="2400" dirty="0" err="1">
                <a:latin typeface="Times New Roman" pitchFamily="18" charset="0"/>
                <a:cs typeface="Times New Roman" pitchFamily="18" charset="0"/>
              </a:rPr>
              <a:t>Обливского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 района всего –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imes New Roman" pitchFamily="18" charset="0"/>
                <a:cs typeface="Times New Roman" pitchFamily="18" charset="0"/>
              </a:rPr>
              <a:t>в 2022 году – 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5,0 млн. </a:t>
            </a:r>
            <a:r>
              <a:rPr lang="ru-RU" altLang="ru-RU" sz="1800" dirty="0">
                <a:latin typeface="Times New Roman" pitchFamily="18" charset="0"/>
                <a:cs typeface="Times New Roman" pitchFamily="18" charset="0"/>
              </a:rPr>
              <a:t>рублей;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imes New Roman" pitchFamily="18" charset="0"/>
                <a:cs typeface="Times New Roman" pitchFamily="18" charset="0"/>
              </a:rPr>
              <a:t>в 2023 году – 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4,9 млн. </a:t>
            </a:r>
            <a:r>
              <a:rPr lang="ru-RU" altLang="ru-RU" sz="1800" dirty="0">
                <a:latin typeface="Times New Roman" pitchFamily="18" charset="0"/>
                <a:cs typeface="Times New Roman" pitchFamily="18" charset="0"/>
              </a:rPr>
              <a:t>рублей;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imes New Roman" pitchFamily="18" charset="0"/>
                <a:cs typeface="Times New Roman" pitchFamily="18" charset="0"/>
              </a:rPr>
              <a:t>в 2024 году –  </a:t>
            </a: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5,1 млн. </a:t>
            </a:r>
            <a:r>
              <a:rPr lang="ru-RU" altLang="ru-RU" sz="1800" dirty="0">
                <a:latin typeface="Times New Roman" pitchFamily="18" charset="0"/>
                <a:cs typeface="Times New Roman" pitchFamily="18" charset="0"/>
              </a:rPr>
              <a:t>рублей</a:t>
            </a:r>
          </a:p>
        </p:txBody>
      </p:sp>
      <p:pic>
        <p:nvPicPr>
          <p:cNvPr id="20485" name="Picture 6" descr="D:\PICT21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24000"/>
            <a:ext cx="2792412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Прямоугольник 6"/>
          <p:cNvSpPr>
            <a:spLocks noChangeArrowheads="1"/>
          </p:cNvSpPr>
          <p:nvPr/>
        </p:nvSpPr>
        <p:spPr bwMode="auto">
          <a:xfrm>
            <a:off x="2971800" y="1524000"/>
            <a:ext cx="6019800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- выплата государственной пенсии за выслугу лет: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              в 2022 году – 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3,3 млн. 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рублей;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              в 2023 году – 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3,4 млн. 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рублей;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              в 2024 году – 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3,5 млн. 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рублей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4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- обеспечение деятельности отдела социальной защиты населения администрации </a:t>
            </a:r>
            <a:r>
              <a:rPr lang="ru-RU" altLang="ru-RU" sz="1400" b="1" dirty="0" err="1">
                <a:latin typeface="Times New Roman" pitchFamily="18" charset="0"/>
                <a:cs typeface="Times New Roman" pitchFamily="18" charset="0"/>
              </a:rPr>
              <a:t>Обливского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района: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               в 2022 году – 46,9 тыс. рублей;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               в 2023 году – 48,7 тыс. рублей;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               в 2024 году – 49,5 тыс. рублей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4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- сопровождение детей, медицинским работником в оздоровительные учреждения – 24,6 тыс. рублей ежегодно,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обеспечение деятельности (оказание услуг) муниципального бюджетного  учреждения МБУ ЦСО </a:t>
            </a:r>
            <a:r>
              <a:rPr lang="ru-RU" altLang="ru-RU" sz="1400" b="1" dirty="0" err="1">
                <a:latin typeface="Times New Roman" pitchFamily="18" charset="0"/>
                <a:cs typeface="Times New Roman" pitchFamily="18" charset="0"/>
              </a:rPr>
              <a:t>Обливского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района: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              в 2022 году – 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1,4 млн. 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рублей;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              в 2023 году – 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1,4 млн. 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рублей;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              в 2024 году – 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1,5 млн. 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рублей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400" b="1" dirty="0" err="1">
                <a:latin typeface="Times New Roman" pitchFamily="18" charset="0"/>
                <a:cs typeface="Times New Roman" pitchFamily="18" charset="0"/>
              </a:rPr>
              <a:t>софинансирование</a:t>
            </a:r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 областного бюджета на закупку компьютерной техники  в 2022 году – 8,1 тыс. рублей.</a:t>
            </a:r>
          </a:p>
        </p:txBody>
      </p:sp>
    </p:spTree>
    <p:extLst>
      <p:ext uri="{BB962C8B-B14F-4D97-AF65-F5344CB8AC3E}">
        <p14:creationId xmlns:p14="http://schemas.microsoft.com/office/powerpoint/2010/main" val="373769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A6498-1FED-46A9-AA0E-F210F95BA3A5}" type="slidenum">
              <a:rPr lang="ru-RU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Адаптация приоритетных объектов социальной, транспортной и инженерной инфраструктуры для беспрепятственного доступа и получения услуг инвалидами и другими маломобильными группами населения</a:t>
            </a:r>
            <a:endParaRPr lang="ru-RU" altLang="ru-RU" sz="2000" b="1" dirty="0" smtClean="0">
              <a:latin typeface="Times New Roman" pitchFamily="18" charset="0"/>
            </a:endParaRPr>
          </a:p>
        </p:txBody>
      </p:sp>
      <p:sp>
        <p:nvSpPr>
          <p:cNvPr id="22532" name="Прямоугольник 3"/>
          <p:cNvSpPr>
            <a:spLocks noChangeArrowheads="1"/>
          </p:cNvSpPr>
          <p:nvPr/>
        </p:nvSpPr>
        <p:spPr bwMode="auto">
          <a:xfrm>
            <a:off x="457200" y="1524000"/>
            <a:ext cx="838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Запланировано проведение мероприятий по адаптации здания ОСЗН Обливского района с целью обеспечения его доступности для инвалидов и других маломобильных групп населения в 2022 году – 209,0 тыс.руб.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3" name="Picture 6" descr="C:\Users\Оператор 007\Desktop\ДОКЛАДЫ\Информационная справка по Доступной среде.справке\приложение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514600"/>
            <a:ext cx="7696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754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168F3C-ABB5-487C-8DCA-BA5A902615F6}" type="slidenum">
              <a:rPr lang="ru-RU"/>
              <a:pPr>
                <a:defRPr/>
              </a:pPr>
              <a:t>43</a:t>
            </a:fld>
            <a:endParaRPr lang="ru-RU"/>
          </a:p>
        </p:txBody>
      </p:sp>
      <p:sp>
        <p:nvSpPr>
          <p:cNvPr id="23556" name="Прямоугольник 5"/>
          <p:cNvSpPr>
            <a:spLocks noChangeArrowheads="1"/>
          </p:cNvSpPr>
          <p:nvPr/>
        </p:nvSpPr>
        <p:spPr bwMode="auto">
          <a:xfrm>
            <a:off x="723900" y="245794"/>
            <a:ext cx="77724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imes New Roman" pitchFamily="18" charset="0"/>
                <a:cs typeface="Times New Roman" pitchFamily="18" charset="0"/>
              </a:rPr>
              <a:t>Запланирована выплата компенсаций инвалидам страховых премий по договорам обязательного страхования гражданской ответственности владельцев транспортных средств ежегодно на сумму -3,9 тыс. рублей.</a:t>
            </a:r>
          </a:p>
        </p:txBody>
      </p:sp>
      <p:pic>
        <p:nvPicPr>
          <p:cNvPr id="23558" name="Picture 6" descr="C:\Users\осзн\Desktop\картинки к отчету\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484784"/>
            <a:ext cx="8534400" cy="47910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76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0"/>
            <a:ext cx="914400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Структура расходов по муниципальным программам </a:t>
            </a:r>
            <a:r>
              <a:rPr lang="ru-RU" dirty="0" err="1" smtClean="0">
                <a:solidFill>
                  <a:schemeClr val="tx1"/>
                </a:solidFill>
              </a:rPr>
              <a:t>Обливского</a:t>
            </a:r>
            <a:r>
              <a:rPr lang="ru-RU" dirty="0" smtClean="0">
                <a:solidFill>
                  <a:schemeClr val="tx1"/>
                </a:solidFill>
              </a:rPr>
              <a:t> района в 2022 году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Пятиугольник 1"/>
          <p:cNvSpPr/>
          <p:nvPr/>
        </p:nvSpPr>
        <p:spPr>
          <a:xfrm rot="5400000">
            <a:off x="6818318" y="1566913"/>
            <a:ext cx="3067187" cy="1296144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/>
              <a:t>Всего программные расходы 941,4 млн. рублей 98,9 % всех расходов</a:t>
            </a:r>
            <a:endParaRPr lang="ru-RU" dirty="0"/>
          </a:p>
        </p:txBody>
      </p:sp>
      <p:sp>
        <p:nvSpPr>
          <p:cNvPr id="3" name="Загнутый угол 2"/>
          <p:cNvSpPr/>
          <p:nvPr/>
        </p:nvSpPr>
        <p:spPr>
          <a:xfrm>
            <a:off x="5658854" y="1052736"/>
            <a:ext cx="1600320" cy="2448272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14,3 млн. рублей</a:t>
            </a:r>
          </a:p>
          <a:p>
            <a:pPr marL="285750" indent="-285750"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</a:rPr>
              <a:t>Управление </a:t>
            </a:r>
            <a:r>
              <a:rPr lang="ru-RU" sz="1200" dirty="0">
                <a:solidFill>
                  <a:schemeClr val="tx1"/>
                </a:solidFill>
              </a:rPr>
              <a:t>муниципальными </a:t>
            </a:r>
            <a:r>
              <a:rPr lang="ru-RU" sz="1200" dirty="0" smtClean="0">
                <a:solidFill>
                  <a:schemeClr val="tx1"/>
                </a:solidFill>
              </a:rPr>
              <a:t>финансами</a:t>
            </a:r>
          </a:p>
          <a:p>
            <a:pPr marL="285750" indent="-285750">
              <a:buFontTx/>
              <a:buChar char="-"/>
            </a:pPr>
            <a:r>
              <a:rPr lang="ru-RU" sz="1200" dirty="0">
                <a:solidFill>
                  <a:schemeClr val="tx1"/>
                </a:solidFill>
              </a:rPr>
              <a:t>Развитие сельского </a:t>
            </a:r>
            <a:r>
              <a:rPr lang="ru-RU" sz="1200" dirty="0" smtClean="0">
                <a:solidFill>
                  <a:schemeClr val="tx1"/>
                </a:solidFill>
              </a:rPr>
              <a:t>хозяйства</a:t>
            </a:r>
          </a:p>
          <a:p>
            <a:pPr marL="285750" indent="-285750">
              <a:buFontTx/>
              <a:buChar char="-"/>
            </a:pPr>
            <a:r>
              <a:rPr lang="ru-RU" sz="1200" dirty="0">
                <a:solidFill>
                  <a:schemeClr val="tx1"/>
                </a:solidFill>
              </a:rPr>
              <a:t>Экономическое развитие</a:t>
            </a:r>
          </a:p>
        </p:txBody>
      </p:sp>
      <p:sp>
        <p:nvSpPr>
          <p:cNvPr id="6" name="Загнутый угол 5"/>
          <p:cNvSpPr/>
          <p:nvPr/>
        </p:nvSpPr>
        <p:spPr>
          <a:xfrm>
            <a:off x="2915816" y="1018319"/>
            <a:ext cx="2520280" cy="511256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193,0 млн. рублей</a:t>
            </a:r>
          </a:p>
          <a:p>
            <a:pPr marL="285750" indent="-285750"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</a:rPr>
              <a:t>Развитие транспортной системы</a:t>
            </a:r>
          </a:p>
          <a:p>
            <a:pPr marL="285750" indent="-285750">
              <a:buFontTx/>
              <a:buChar char="-"/>
            </a:pPr>
            <a:r>
              <a:rPr lang="ru-RU" sz="1200" dirty="0">
                <a:solidFill>
                  <a:schemeClr val="tx1"/>
                </a:solidFill>
              </a:rPr>
              <a:t>Обеспечение качественными жилищно-коммунальными услугами населения </a:t>
            </a:r>
            <a:r>
              <a:rPr lang="ru-RU" sz="1200" dirty="0" err="1">
                <a:solidFill>
                  <a:schemeClr val="tx1"/>
                </a:solidFill>
              </a:rPr>
              <a:t>Обливского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smtClean="0">
                <a:solidFill>
                  <a:schemeClr val="tx1"/>
                </a:solidFill>
              </a:rPr>
              <a:t>района</a:t>
            </a:r>
          </a:p>
          <a:p>
            <a:pPr marL="285750" indent="-285750">
              <a:buFontTx/>
              <a:buChar char="-"/>
            </a:pPr>
            <a:r>
              <a:rPr lang="ru-RU" sz="1200" dirty="0">
                <a:solidFill>
                  <a:schemeClr val="tx1"/>
                </a:solidFill>
              </a:rPr>
              <a:t>Формирование современной городской среды на территории </a:t>
            </a:r>
            <a:r>
              <a:rPr lang="ru-RU" sz="1200" dirty="0" err="1">
                <a:solidFill>
                  <a:schemeClr val="tx1"/>
                </a:solidFill>
              </a:rPr>
              <a:t>Обливского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smtClean="0">
                <a:solidFill>
                  <a:schemeClr val="tx1"/>
                </a:solidFill>
              </a:rPr>
              <a:t>района</a:t>
            </a:r>
          </a:p>
          <a:p>
            <a:pPr marL="285750" indent="-285750"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</a:rPr>
              <a:t>Защита населения от ЧС</a:t>
            </a:r>
          </a:p>
          <a:p>
            <a:pPr marL="285750" indent="-285750"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</a:rPr>
              <a:t>Охрана окружающей среды</a:t>
            </a:r>
          </a:p>
          <a:p>
            <a:pPr marL="285750" indent="-285750">
              <a:buFontTx/>
              <a:buChar char="-"/>
            </a:pPr>
            <a:r>
              <a:rPr lang="ru-RU" sz="1200" dirty="0">
                <a:solidFill>
                  <a:schemeClr val="tx1"/>
                </a:solidFill>
              </a:rPr>
              <a:t>Обеспечение общественного порядка и противодействие </a:t>
            </a:r>
            <a:r>
              <a:rPr lang="ru-RU" sz="1200" dirty="0" smtClean="0">
                <a:solidFill>
                  <a:schemeClr val="tx1"/>
                </a:solidFill>
              </a:rPr>
              <a:t>преступности</a:t>
            </a:r>
          </a:p>
          <a:p>
            <a:pPr marL="285750" indent="-285750"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</a:rPr>
              <a:t>Районная политика</a:t>
            </a:r>
          </a:p>
          <a:p>
            <a:pPr marL="285750" indent="-285750">
              <a:buFontTx/>
              <a:buChar char="-"/>
            </a:pPr>
            <a:r>
              <a:rPr lang="ru-RU" sz="1200" dirty="0" err="1">
                <a:solidFill>
                  <a:schemeClr val="tx1"/>
                </a:solidFill>
              </a:rPr>
              <a:t>Энергоэффективность</a:t>
            </a:r>
            <a:r>
              <a:rPr lang="ru-RU" sz="1200" dirty="0">
                <a:solidFill>
                  <a:schemeClr val="tx1"/>
                </a:solidFill>
              </a:rPr>
              <a:t> и развитие промышленности и </a:t>
            </a:r>
            <a:r>
              <a:rPr lang="ru-RU" sz="1200" dirty="0" smtClean="0">
                <a:solidFill>
                  <a:schemeClr val="tx1"/>
                </a:solidFill>
              </a:rPr>
              <a:t>энергетики</a:t>
            </a:r>
          </a:p>
          <a:p>
            <a:pPr marL="285750" indent="-285750">
              <a:buFontTx/>
              <a:buChar char="-"/>
            </a:pPr>
            <a:r>
              <a:rPr lang="ru-RU" sz="1200" dirty="0">
                <a:solidFill>
                  <a:schemeClr val="tx1"/>
                </a:solidFill>
              </a:rPr>
              <a:t>Комплексное развитие сельских </a:t>
            </a:r>
            <a:r>
              <a:rPr lang="ru-RU" sz="1200" dirty="0" smtClean="0">
                <a:solidFill>
                  <a:schemeClr val="tx1"/>
                </a:solidFill>
              </a:rPr>
              <a:t>территорий</a:t>
            </a:r>
          </a:p>
          <a:p>
            <a:pPr marL="285750" indent="-285750">
              <a:buFontTx/>
              <a:buChar char="-"/>
            </a:pPr>
            <a:r>
              <a:rPr lang="ru-RU" sz="1200" dirty="0">
                <a:solidFill>
                  <a:schemeClr val="tx1"/>
                </a:solidFill>
              </a:rPr>
              <a:t>Информационное </a:t>
            </a:r>
            <a:r>
              <a:rPr lang="ru-RU" sz="1200" dirty="0" smtClean="0">
                <a:solidFill>
                  <a:schemeClr val="tx1"/>
                </a:solidFill>
              </a:rPr>
              <a:t>общество</a:t>
            </a:r>
          </a:p>
          <a:p>
            <a:pPr marL="285750" indent="-285750">
              <a:buFontTx/>
              <a:buChar char="-"/>
            </a:pPr>
            <a:r>
              <a:rPr lang="ru-RU" sz="1200" dirty="0">
                <a:solidFill>
                  <a:schemeClr val="tx1"/>
                </a:solidFill>
              </a:rPr>
              <a:t>Поддержка казачьих обществ </a:t>
            </a:r>
            <a:r>
              <a:rPr lang="ru-RU" sz="1200" dirty="0" err="1">
                <a:solidFill>
                  <a:schemeClr val="tx1"/>
                </a:solidFill>
              </a:rPr>
              <a:t>Обливского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dirty="0" smtClean="0">
                <a:solidFill>
                  <a:schemeClr val="tx1"/>
                </a:solidFill>
              </a:rPr>
              <a:t>района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251520" y="1018319"/>
            <a:ext cx="2520280" cy="5656362"/>
          </a:xfrm>
          <a:prstGeom prst="foldedCorner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734,1 млн. рублей</a:t>
            </a:r>
          </a:p>
          <a:p>
            <a:pPr marL="285750" indent="-285750"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</a:rPr>
              <a:t>Развитие здравоохранения</a:t>
            </a:r>
          </a:p>
          <a:p>
            <a:pPr marL="285750" indent="-285750">
              <a:buFontTx/>
              <a:buChar char="-"/>
            </a:pPr>
            <a:r>
              <a:rPr lang="ru-RU" sz="1200" dirty="0">
                <a:solidFill>
                  <a:schemeClr val="tx1"/>
                </a:solidFill>
              </a:rPr>
              <a:t>Развитие </a:t>
            </a:r>
            <a:r>
              <a:rPr lang="ru-RU" sz="1200" dirty="0" smtClean="0">
                <a:solidFill>
                  <a:schemeClr val="tx1"/>
                </a:solidFill>
              </a:rPr>
              <a:t>образования</a:t>
            </a:r>
          </a:p>
          <a:p>
            <a:pPr marL="285750" indent="-285750">
              <a:buFontTx/>
              <a:buChar char="-"/>
            </a:pPr>
            <a:r>
              <a:rPr lang="ru-RU" sz="1200" dirty="0">
                <a:solidFill>
                  <a:schemeClr val="tx1"/>
                </a:solidFill>
              </a:rPr>
              <a:t>«Молодежная политика и социальная активность» активность» </a:t>
            </a:r>
            <a:endParaRPr lang="ru-RU" sz="1200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</a:rPr>
              <a:t>Социальная поддержка населения</a:t>
            </a:r>
          </a:p>
          <a:p>
            <a:pPr marL="285750" indent="-285750"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</a:rPr>
              <a:t>Доступная среда</a:t>
            </a:r>
          </a:p>
          <a:p>
            <a:pPr marL="285750" indent="-285750">
              <a:buFontTx/>
              <a:buChar char="-"/>
            </a:pPr>
            <a:r>
              <a:rPr lang="ru-RU" sz="1200" dirty="0">
                <a:solidFill>
                  <a:schemeClr val="tx1"/>
                </a:solidFill>
              </a:rPr>
              <a:t>Территориальное планирование и обеспечение доступным и комфортным жильем населения </a:t>
            </a:r>
            <a:r>
              <a:rPr lang="ru-RU" sz="1200" dirty="0" err="1">
                <a:solidFill>
                  <a:schemeClr val="tx1"/>
                </a:solidFill>
              </a:rPr>
              <a:t>Обливского</a:t>
            </a:r>
            <a:r>
              <a:rPr lang="ru-RU" sz="1200" dirty="0">
                <a:solidFill>
                  <a:schemeClr val="tx1"/>
                </a:solidFill>
              </a:rPr>
              <a:t> района </a:t>
            </a:r>
            <a:endParaRPr lang="ru-RU" sz="1200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</a:rPr>
              <a:t>Развитие культуры</a:t>
            </a:r>
          </a:p>
          <a:p>
            <a:pPr marL="285750" indent="-285750"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</a:rPr>
              <a:t>Развитие физической культуры и спорта</a:t>
            </a:r>
          </a:p>
          <a:p>
            <a:endParaRPr lang="ru-RU" sz="1200" dirty="0" smtClean="0">
              <a:solidFill>
                <a:schemeClr val="tx1"/>
              </a:solidFill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6459014" y="3137051"/>
            <a:ext cx="1950099" cy="1223057"/>
          </a:xfrm>
          <a:prstGeom prst="triangl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1,5 % экономические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9" name="Трапеция 8"/>
          <p:cNvSpPr/>
          <p:nvPr/>
        </p:nvSpPr>
        <p:spPr>
          <a:xfrm>
            <a:off x="5868144" y="5603942"/>
            <a:ext cx="3131840" cy="1053890"/>
          </a:xfrm>
          <a:prstGeom prst="trapezoid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78,0 % социальные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Трапеция 9"/>
          <p:cNvSpPr/>
          <p:nvPr/>
        </p:nvSpPr>
        <p:spPr>
          <a:xfrm>
            <a:off x="6137920" y="4360108"/>
            <a:ext cx="2592288" cy="1216152"/>
          </a:xfrm>
          <a:prstGeom prst="trapezoid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20,5 % инфраструктурные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83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1201169"/>
            <a:ext cx="3217588" cy="95157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Развитие образования   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319,7 млн. рублей (34%)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724" y="720578"/>
            <a:ext cx="3217589" cy="64993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Социальная поддержка граждан 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340,1 млн. рублей (36,1%)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140098"/>
            <a:ext cx="3257514" cy="61703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Районная политика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43,9 млн. рублей (4,7%)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885" y="2590524"/>
            <a:ext cx="3230312" cy="5408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Развитие культуры и туризма 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44,7 млн. рублей (4,7%)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9589" y="3772904"/>
            <a:ext cx="3068874" cy="11653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Обеспечение качественными жилищно-коммунальными услугами населения Обливского района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3,5 млн. рублей (0,4%)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451" y="5096035"/>
            <a:ext cx="3214678" cy="93197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Формирование современной городской среды на территории </a:t>
            </a:r>
            <a:r>
              <a:rPr lang="ru-RU" sz="1400" dirty="0" err="1" smtClean="0">
                <a:solidFill>
                  <a:schemeClr val="tx1"/>
                </a:solidFill>
              </a:rPr>
              <a:t>Обливского</a:t>
            </a:r>
            <a:r>
              <a:rPr lang="ru-RU" sz="1400" dirty="0" smtClean="0">
                <a:solidFill>
                  <a:schemeClr val="tx1"/>
                </a:solidFill>
              </a:rPr>
              <a:t> района 10,7 млн. рублей (1,3%)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20848" y="4371444"/>
            <a:ext cx="3254603" cy="72790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Развитие здравоохранения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18,9 млн. рублей (2,0%)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20847" y="3772904"/>
            <a:ext cx="3260436" cy="60911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Развитие транспортной системы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34,8 млн. рублей (3,7%)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9812" y="5981381"/>
            <a:ext cx="3227401" cy="87661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Обеспечение доступным и комфортным жильем населения Обливского </a:t>
            </a:r>
            <a:r>
              <a:rPr lang="ru-RU" sz="1400" dirty="0" smtClean="0">
                <a:solidFill>
                  <a:schemeClr val="tx1"/>
                </a:solidFill>
              </a:rPr>
              <a:t>района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9,8 млн. рублей (1,0%)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813" y="1554191"/>
            <a:ext cx="3022025" cy="67910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Информационное общество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7,0 млн. рублей (0,7%)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30312" y="4907102"/>
            <a:ext cx="3081110" cy="66919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Поддержка казачьих обществ Обливского </a:t>
            </a:r>
            <a:r>
              <a:rPr lang="ru-RU" sz="1400" dirty="0" smtClean="0">
                <a:solidFill>
                  <a:schemeClr val="tx1"/>
                </a:solidFill>
              </a:rPr>
              <a:t>района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2,8 млн. рублей (0,3%)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278423" y="5457298"/>
            <a:ext cx="2904360" cy="6429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Доступная среда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0,5 млн рублей (0,1%)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251511" y="1287165"/>
            <a:ext cx="2880551" cy="100013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Охрана окружающей среды и рациональное природопользование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0,9 млн. рублей (0,1%)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39588" y="5576293"/>
            <a:ext cx="3071834" cy="128586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Защита населения и территории от чрезвычайных ситуаций, обеспечение пожарной безопасности и безопасности людей на водных объектах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2,1 </a:t>
            </a:r>
            <a:r>
              <a:rPr lang="ru-RU" sz="1400" dirty="0">
                <a:solidFill>
                  <a:schemeClr val="tx1"/>
                </a:solidFill>
              </a:rPr>
              <a:t>млн. рублей (</a:t>
            </a:r>
            <a:r>
              <a:rPr lang="ru-RU" sz="1400" dirty="0" smtClean="0">
                <a:solidFill>
                  <a:schemeClr val="tx1"/>
                </a:solidFill>
              </a:rPr>
              <a:t>0,2 </a:t>
            </a:r>
            <a:r>
              <a:rPr lang="ru-RU" sz="1400" dirty="0">
                <a:solidFill>
                  <a:schemeClr val="tx1"/>
                </a:solidFill>
              </a:rPr>
              <a:t>%)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225888" y="735504"/>
            <a:ext cx="2904853" cy="55166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Экономическое развитие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1,3 млн. рублей (0,1 %)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251511" y="2266755"/>
            <a:ext cx="2894635" cy="148040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Развитие физической культуры и </a:t>
            </a:r>
            <a:r>
              <a:rPr lang="ru-RU" sz="1400" dirty="0" smtClean="0">
                <a:solidFill>
                  <a:schemeClr val="tx1"/>
                </a:solidFill>
              </a:rPr>
              <a:t>спорта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0,3 млн. рублей (0,1%) 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311422" y="6116781"/>
            <a:ext cx="2885239" cy="75497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Молодежь Обливского района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0,2 млн. рублей  (0,1%)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286115" y="4509120"/>
            <a:ext cx="2909004" cy="95968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Обеспечение общественного порядка 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противодействие </a:t>
            </a:r>
            <a:r>
              <a:rPr lang="ru-RU" sz="1400" dirty="0" smtClean="0">
                <a:solidFill>
                  <a:schemeClr val="tx1"/>
                </a:solidFill>
              </a:rPr>
              <a:t>преступности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0,1 млн</a:t>
            </a:r>
            <a:r>
              <a:rPr lang="ru-RU" sz="1400" dirty="0">
                <a:solidFill>
                  <a:schemeClr val="tx1"/>
                </a:solidFill>
              </a:rPr>
              <a:t>. рублей  (</a:t>
            </a:r>
            <a:r>
              <a:rPr lang="ru-RU" sz="1400" dirty="0" smtClean="0">
                <a:solidFill>
                  <a:schemeClr val="tx1"/>
                </a:solidFill>
              </a:rPr>
              <a:t>0,01%)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" y="0"/>
            <a:ext cx="9130740" cy="7647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Объем финансирования муниципальных программ в 2022 году составил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941,4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лн. рублей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asheva\Desktop\фото для слайдов\about_school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504" y="1322403"/>
            <a:ext cx="1106584" cy="8366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asheva\Desktop\фото для слайдов\mat-i-syin-1024x1024.jpg.pagespeed.ce.kr79CAe_V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495" y="929326"/>
            <a:ext cx="524976" cy="4411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asheva\Desktop\фото для слайдов\image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867" y="2604194"/>
            <a:ext cx="802221" cy="628389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1029" name="Picture 5" descr="C:\Users\Usasheva\Desktop\фото для слайдов\otraslevaya-rossiya-selskoe-hozyajstv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241" y="848846"/>
            <a:ext cx="580494" cy="3512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asheva\Desktop\фото для слайдов\medicine_and_health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521" y="4522165"/>
            <a:ext cx="772011" cy="6162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asheva\Desktop\фото для слайдов\images (2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067" y="4503401"/>
            <a:ext cx="533692" cy="3861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2" name="Picture 8" descr="C:\Users\Usasheva\Desktop\фото для слайдов\скачанные файлы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982" y="6280037"/>
            <a:ext cx="657489" cy="5856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asheva\Desktop\фото для слайдов\d480467ae6ee24f2804f0f50095e98f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067" y="1547832"/>
            <a:ext cx="724365" cy="7189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sasheva\Desktop\фото для слайдов\скачанные файлы (1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556" y="4953720"/>
            <a:ext cx="493867" cy="6456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Usasheva\Desktop\фото для слайдов\pandus_nerg_min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582" y="5501869"/>
            <a:ext cx="940552" cy="7173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Usasheva\Desktop\фото для слайдов\скачанные файлы (2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556" y="6454696"/>
            <a:ext cx="428628" cy="417063"/>
          </a:xfrm>
          <a:prstGeom prst="roundRect">
            <a:avLst>
              <a:gd name="adj" fmla="val 1509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7" name="Picture 13" descr="C:\Users\Usasheva\Desktop\фото для слайдов\DETAIL_PICTURE__13792768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585" y="991455"/>
            <a:ext cx="883599" cy="6618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Usasheva\Desktop\фото для слайдов\a4c563752165db14c58b723d8abce274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458" y="2968342"/>
            <a:ext cx="719513" cy="480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40" name="Picture 16" descr="C:\Users\Usasheva\Desktop\фото для слайдов\GR20123z_LRcopia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75240" y="2896850"/>
            <a:ext cx="755469" cy="4864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41" name="Picture 17" descr="C:\Users\Usasheva\Desktop\фото для слайдов\900x600_adaptiveResize_foto-uvd_2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189" y="4895451"/>
            <a:ext cx="592552" cy="5645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42" name="Picture 18" descr="C:\Users\Usasheva\Desktop\фото для слайдов\images (3)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833" y="949386"/>
            <a:ext cx="740593" cy="5547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C:\Users\Usasheva\Desktop\фото для слайдов\Politics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527" y="3304416"/>
            <a:ext cx="424265" cy="445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Прямоугольник 37"/>
          <p:cNvSpPr/>
          <p:nvPr/>
        </p:nvSpPr>
        <p:spPr>
          <a:xfrm>
            <a:off x="3230313" y="779435"/>
            <a:ext cx="3000396" cy="7683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Управление муниципальными финансами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8,1 млн. рублей (0,9%)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253956" y="3757137"/>
            <a:ext cx="2894636" cy="74626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err="1" smtClean="0">
                <a:solidFill>
                  <a:schemeClr val="tx1"/>
                </a:solidFill>
              </a:rPr>
              <a:t>Энергоэффективность</a:t>
            </a:r>
            <a:r>
              <a:rPr lang="ru-RU" sz="1400" dirty="0" smtClean="0">
                <a:solidFill>
                  <a:schemeClr val="tx1"/>
                </a:solidFill>
              </a:rPr>
              <a:t> и развитие энергетики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0,2 млн</a:t>
            </a:r>
            <a:r>
              <a:rPr lang="ru-RU" sz="1400" dirty="0">
                <a:solidFill>
                  <a:schemeClr val="tx1"/>
                </a:solidFill>
              </a:rPr>
              <a:t>. рублей  (</a:t>
            </a:r>
            <a:r>
              <a:rPr lang="ru-RU" sz="1400" dirty="0" smtClean="0">
                <a:solidFill>
                  <a:schemeClr val="tx1"/>
                </a:solidFill>
              </a:rPr>
              <a:t>0,01%)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213792" y="2250133"/>
            <a:ext cx="3041384" cy="149702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/>
                </a:solidFill>
              </a:rPr>
              <a:t>Развитие сельского хозяйства и регулирование рынков сельскохозяйственной продукции, сырья и продовольствия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4,9 млн. рублей  (0,5%)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885" y="2159066"/>
            <a:ext cx="3214678" cy="43145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Комплексное развитие сельских территорий 87,0 млн. рублей (9,2%)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62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88640"/>
            <a:ext cx="8856984" cy="12961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Расходы бюджета Обливского района, формируемые в рамках муниципальных программ Обливского района, и непрограммные расходы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132856"/>
            <a:ext cx="1440160" cy="914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900,5 млн. рублей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3038980"/>
            <a:ext cx="1440160" cy="914400"/>
          </a:xfrm>
          <a:prstGeom prst="rect">
            <a:avLst/>
          </a:prstGeom>
          <a:solidFill>
            <a:srgbClr val="D6BB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4,0 млн. рублей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87824" y="2124580"/>
            <a:ext cx="1440160" cy="914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941,4 млн. рублей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7824" y="3052408"/>
            <a:ext cx="1440160" cy="914400"/>
          </a:xfrm>
          <a:prstGeom prst="rect">
            <a:avLst/>
          </a:prstGeom>
          <a:solidFill>
            <a:srgbClr val="D6BB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10,0 млн. рублей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20072" y="2132856"/>
            <a:ext cx="1440160" cy="914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1 239,9 млн. рублей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20072" y="3061327"/>
            <a:ext cx="1440160" cy="914400"/>
          </a:xfrm>
          <a:prstGeom prst="rect">
            <a:avLst/>
          </a:prstGeom>
          <a:solidFill>
            <a:srgbClr val="D6BB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11,5 млн. рублей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07661" y="2124580"/>
            <a:ext cx="1440160" cy="914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701,4 млн. рублей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507661" y="3038980"/>
            <a:ext cx="1440160" cy="914400"/>
          </a:xfrm>
          <a:prstGeom prst="rect">
            <a:avLst/>
          </a:prstGeom>
          <a:solidFill>
            <a:srgbClr val="D6BB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1,6 млн. рублей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0" y="1581498"/>
            <a:ext cx="1115616" cy="82771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2021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143108" y="1571612"/>
            <a:ext cx="1142663" cy="82771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2022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4357686" y="1581498"/>
            <a:ext cx="1186422" cy="79208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2023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6500826" y="1581498"/>
            <a:ext cx="1265732" cy="82771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2024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1115337" y="4756154"/>
            <a:ext cx="288032" cy="28803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763688" y="4671570"/>
            <a:ext cx="7184131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- расходы бюджета Обливского района, формируемые в рамках муниципальных программ Обливского района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1115337" y="5589240"/>
            <a:ext cx="288032" cy="288032"/>
          </a:xfrm>
          <a:prstGeom prst="ellipse">
            <a:avLst/>
          </a:prstGeom>
          <a:solidFill>
            <a:srgbClr val="D6BBE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763687" y="5504656"/>
            <a:ext cx="7184131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- непрограммные расходы бюджета Обливского района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38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Контактная информация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928670"/>
            <a:ext cx="9144000" cy="292895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Администрации Обливского района Ростовской области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347140, ст. Обливская, Ростовская область, ул. Ленина, 61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тел./факс (86396) 22-4-90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E</a:t>
            </a:r>
            <a:r>
              <a:rPr lang="ru-RU" dirty="0" smtClean="0">
                <a:solidFill>
                  <a:schemeClr val="tx1"/>
                </a:solidFill>
              </a:rPr>
              <a:t>-</a:t>
            </a:r>
            <a:r>
              <a:rPr lang="en-US" dirty="0" smtClean="0">
                <a:solidFill>
                  <a:schemeClr val="tx1"/>
                </a:solidFill>
              </a:rPr>
              <a:t>mail</a:t>
            </a:r>
            <a:r>
              <a:rPr lang="ru-RU" dirty="0" smtClean="0">
                <a:solidFill>
                  <a:schemeClr val="tx1"/>
                </a:solidFill>
              </a:rPr>
              <a:t>:</a:t>
            </a:r>
            <a:r>
              <a:rPr lang="en-US" dirty="0" err="1" smtClean="0">
                <a:solidFill>
                  <a:schemeClr val="tx1"/>
                </a:solidFill>
              </a:rPr>
              <a:t>obliwadm</a:t>
            </a:r>
            <a:r>
              <a:rPr lang="ru-RU" dirty="0" smtClean="0">
                <a:solidFill>
                  <a:schemeClr val="tx1"/>
                </a:solidFill>
              </a:rPr>
              <a:t>@</a:t>
            </a:r>
            <a:r>
              <a:rPr lang="en-US" dirty="0" smtClean="0">
                <a:solidFill>
                  <a:schemeClr val="tx1"/>
                </a:solidFill>
              </a:rPr>
              <a:t>mail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r>
              <a:rPr lang="en-US" dirty="0" err="1" smtClean="0">
                <a:solidFill>
                  <a:schemeClr val="tx1"/>
                </a:solidFill>
              </a:rPr>
              <a:t>ru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http://www.oblivsk.ru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График (режим) работы: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Понедельник – четверг – 8.00 – 17.00; пятница – 8.00 – 16.00;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Суббота и воскресенье – выходные дни.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3857628"/>
            <a:ext cx="9144000" cy="30003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Финансовый отдел Администрации Обливского района Ростовской области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347140, ст. Обливская, Ростовская область, ул. Ленина, 59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Тел.( Факс.) (86396) 21-7-65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(86396) 21-2-36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de-DE" dirty="0" smtClean="0">
                <a:solidFill>
                  <a:schemeClr val="tx1"/>
                </a:solidFill>
              </a:rPr>
              <a:t>E-</a:t>
            </a:r>
            <a:r>
              <a:rPr lang="de-DE" dirty="0" err="1" smtClean="0">
                <a:solidFill>
                  <a:schemeClr val="tx1"/>
                </a:solidFill>
              </a:rPr>
              <a:t>mail</a:t>
            </a:r>
            <a:r>
              <a:rPr lang="de-DE" dirty="0" smtClean="0">
                <a:solidFill>
                  <a:schemeClr val="tx1"/>
                </a:solidFill>
              </a:rPr>
              <a:t>: </a:t>
            </a:r>
            <a:r>
              <a:rPr lang="de-DE" u="sng" dirty="0" smtClean="0">
                <a:solidFill>
                  <a:schemeClr val="tx1"/>
                </a:solidFill>
                <a:hlinkClick r:id="rId2"/>
              </a:rPr>
              <a:t>admin@oblivka.donpac.ru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График (режим) работы: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Понедельник – четверг – 8.00 – 17.00; пятница – 8.00 – 16.00;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Суббота и воскресенье – выходные дни.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0572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Требования Соглашения о предоставлении дотации на выравнивание бюджетной обеспеченности в 2021 году об обеспечении ряда мероприятий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28992" y="1214422"/>
            <a:ext cx="5715008" cy="135732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рост налоговых и неналоговых доходов, показателей  социально-экономического развития, в том числе инвестиций;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28992" y="2714620"/>
            <a:ext cx="5715008" cy="114300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реализация программы оптимизации расходов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</a:p>
          <a:p>
            <a:r>
              <a:rPr lang="ru-RU" i="1" dirty="0" smtClean="0">
                <a:solidFill>
                  <a:schemeClr val="tx1"/>
                </a:solidFill>
              </a:rPr>
              <a:t>в состав которой включены основные направления:</a:t>
            </a: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28992" y="3929066"/>
            <a:ext cx="5715008" cy="29289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повышение эффективности бюджетной сети и мер социальной поддержки;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 совершенствование системы закупок для муниципальных нужд;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 приоритизация инвестиционных расходов;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 усиление действенности системы внутреннего финансового контроля и аудита;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 взвешенная долговая политика.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USER\Downloads\1 (2)_page-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9040">
            <a:off x="211959" y="1582668"/>
            <a:ext cx="3217032" cy="45499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00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dirty="0" smtClean="0"/>
              <a:t>Основные направления бюджетной и налоговой политики </a:t>
            </a:r>
            <a:r>
              <a:rPr lang="ru-RU" sz="2000" b="1" dirty="0" err="1" smtClean="0"/>
              <a:t>Обливского</a:t>
            </a:r>
            <a:r>
              <a:rPr lang="ru-RU" sz="2000" b="1" dirty="0" smtClean="0"/>
              <a:t> района на 2022 год и на плановый период 2023 и 2024 годов</a:t>
            </a:r>
            <a:endParaRPr lang="ru-RU" sz="2000" b="1" dirty="0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107504" y="1124744"/>
            <a:ext cx="9036496" cy="1033272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Утверждены постановлением Администрации </a:t>
            </a:r>
            <a:r>
              <a:rPr lang="ru-RU" dirty="0" err="1" smtClean="0">
                <a:solidFill>
                  <a:schemeClr val="tx1"/>
                </a:solidFill>
              </a:rPr>
              <a:t>Обливского</a:t>
            </a:r>
            <a:r>
              <a:rPr lang="ru-RU" dirty="0" smtClean="0">
                <a:solidFill>
                  <a:schemeClr val="tx1"/>
                </a:solidFill>
              </a:rPr>
              <a:t> района от 28.10.2021 №1044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2683768"/>
            <a:ext cx="2880320" cy="156247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charset="0"/>
              <a:buChar char="•"/>
            </a:pPr>
            <a:r>
              <a:rPr lang="ru-RU" sz="1400" dirty="0" smtClean="0">
                <a:solidFill>
                  <a:schemeClr val="tx1"/>
                </a:solidFill>
              </a:rPr>
              <a:t>Послание Президента РФ</a:t>
            </a:r>
          </a:p>
          <a:p>
            <a:pPr marL="285750" indent="-285750" algn="ctr">
              <a:buFont typeface="Arial" charset="0"/>
              <a:buChar char="•"/>
            </a:pPr>
            <a:r>
              <a:rPr lang="ru-RU" sz="1400" dirty="0" smtClean="0">
                <a:solidFill>
                  <a:schemeClr val="tx1"/>
                </a:solidFill>
              </a:rPr>
              <a:t>Указ Президента РФ от 21.07.2020 №474 «О национальных целях развития Российской Федерации до 2030 года»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3511094" y="2996952"/>
            <a:ext cx="1728192" cy="936104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Приоритетные цели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436096" y="2276872"/>
            <a:ext cx="3456384" cy="2376264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charset="0"/>
              <a:buChar char="•"/>
            </a:pPr>
            <a:r>
              <a:rPr lang="ru-RU" sz="1400" dirty="0" smtClean="0">
                <a:solidFill>
                  <a:schemeClr val="tx1"/>
                </a:solidFill>
              </a:rPr>
              <a:t>Сохранение населения, здоровья и благополучия людей</a:t>
            </a:r>
          </a:p>
          <a:p>
            <a:pPr marL="285750" indent="-285750" algn="ctr">
              <a:buFont typeface="Arial" charset="0"/>
              <a:buChar char="•"/>
            </a:pPr>
            <a:r>
              <a:rPr lang="ru-RU" sz="1400" dirty="0" smtClean="0">
                <a:solidFill>
                  <a:schemeClr val="tx1"/>
                </a:solidFill>
              </a:rPr>
              <a:t>Возможности для самореализации и развития талантов</a:t>
            </a:r>
          </a:p>
          <a:p>
            <a:pPr marL="285750" indent="-285750" algn="ctr">
              <a:buFont typeface="Arial" charset="0"/>
              <a:buChar char="•"/>
            </a:pPr>
            <a:r>
              <a:rPr lang="ru-RU" sz="1400" dirty="0" smtClean="0">
                <a:solidFill>
                  <a:schemeClr val="tx1"/>
                </a:solidFill>
              </a:rPr>
              <a:t>Комфортная и безопасная среда для жизни</a:t>
            </a:r>
          </a:p>
          <a:p>
            <a:pPr marL="285750" indent="-285750" algn="ctr">
              <a:buFont typeface="Arial" charset="0"/>
              <a:buChar char="•"/>
            </a:pPr>
            <a:r>
              <a:rPr lang="ru-RU" sz="1400" dirty="0" smtClean="0">
                <a:solidFill>
                  <a:schemeClr val="tx1"/>
                </a:solidFill>
              </a:rPr>
              <a:t>Поддержка предпринимательства</a:t>
            </a:r>
          </a:p>
          <a:p>
            <a:pPr algn="ctr"/>
            <a:endParaRPr lang="ru-RU" sz="1400" dirty="0"/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467544" y="5157192"/>
            <a:ext cx="8424936" cy="168134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Ключевые задачи:</a:t>
            </a:r>
          </a:p>
          <a:p>
            <a:pPr marL="285750" indent="-285750" algn="ctr">
              <a:buFontTx/>
              <a:buChar char="-"/>
            </a:pPr>
            <a:r>
              <a:rPr lang="ru-RU" dirty="0" smtClean="0"/>
              <a:t>Реализация Указов Президента РФ</a:t>
            </a:r>
          </a:p>
          <a:p>
            <a:pPr marL="285750" indent="-285750" algn="ctr">
              <a:buFontTx/>
              <a:buChar char="-"/>
            </a:pPr>
            <a:r>
              <a:rPr lang="ru-RU" dirty="0" smtClean="0"/>
              <a:t>Достижения целей социально-экономического развития </a:t>
            </a:r>
            <a:r>
              <a:rPr lang="ru-RU" dirty="0" err="1" smtClean="0"/>
              <a:t>Обливского</a:t>
            </a:r>
            <a:r>
              <a:rPr lang="ru-RU" dirty="0" smtClean="0"/>
              <a:t> района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9519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91680" y="404664"/>
            <a:ext cx="5970494" cy="83546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Налоговые и неналоговые доходы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бюджета 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Обливского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района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812192472"/>
              </p:ext>
            </p:extLst>
          </p:nvPr>
        </p:nvGraphicFramePr>
        <p:xfrm>
          <a:off x="1506611" y="1898636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228184" y="1061762"/>
            <a:ext cx="13559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лн. рублей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07904" y="2204864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149,2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6056" y="2038410"/>
            <a:ext cx="6463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155,1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49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509" y="0"/>
            <a:ext cx="9018237" cy="86409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Структура налоговых и неналоговых доходов бюджета Обливского района в 2022 году</a:t>
            </a:r>
            <a:endParaRPr lang="ru-RU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703785304"/>
              </p:ext>
            </p:extLst>
          </p:nvPr>
        </p:nvGraphicFramePr>
        <p:xfrm>
          <a:off x="1652108" y="2412478"/>
          <a:ext cx="6257502" cy="3456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Заголовок 1"/>
          <p:cNvSpPr txBox="1">
            <a:spLocks/>
          </p:cNvSpPr>
          <p:nvPr/>
        </p:nvSpPr>
        <p:spPr>
          <a:xfrm>
            <a:off x="4394875" y="2438513"/>
            <a:ext cx="743176" cy="312741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F14124">
                  <a:lumMod val="75000"/>
                </a:srgbClr>
              </a:buClr>
              <a:buFont typeface="Georgia" pitchFamily="18" charset="0"/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1,4%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95536" y="1973985"/>
            <a:ext cx="2448271" cy="762739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F14124">
                  <a:lumMod val="75000"/>
                </a:srgbClr>
              </a:buClr>
              <a:buFont typeface="Georgia" pitchFamily="18" charset="0"/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Аренда земли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15509" y="4437112"/>
            <a:ext cx="2448271" cy="1861736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F14124">
                  <a:lumMod val="75000"/>
                </a:srgbClr>
              </a:buClr>
              <a:buFont typeface="Georgia" pitchFamily="18" charset="0"/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Прочие налоговые доходы (акцизы, ЕНВД, ЕСХН, пошлина)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2933818" y="1469929"/>
            <a:ext cx="3672408" cy="100811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F14124">
                  <a:lumMod val="75000"/>
                </a:srgbClr>
              </a:buClr>
              <a:buFont typeface="Georgia" pitchFamily="18" charset="0"/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Прочие неналоговые доходы (аренда имущества, </a:t>
            </a:r>
            <a:r>
              <a:rPr lang="ru-RU" sz="1800" dirty="0" err="1" smtClean="0">
                <a:solidFill>
                  <a:schemeClr val="tx1"/>
                </a:solidFill>
              </a:rPr>
              <a:t>негативка</a:t>
            </a:r>
            <a:r>
              <a:rPr lang="ru-RU" sz="1800" dirty="0" smtClean="0">
                <a:solidFill>
                  <a:schemeClr val="tx1"/>
                </a:solidFill>
              </a:rPr>
              <a:t>, штрафы)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685475" y="2346698"/>
            <a:ext cx="2448271" cy="752333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F14124">
                  <a:lumMod val="75000"/>
                </a:srgbClr>
              </a:buClr>
              <a:buFont typeface="Georgia" pitchFamily="18" charset="0"/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Налог на доходы</a:t>
            </a:r>
          </a:p>
          <a:p>
            <a:pPr marL="0" indent="0" algn="ctr">
              <a:buClr>
                <a:srgbClr val="F14124">
                  <a:lumMod val="75000"/>
                </a:srgbClr>
              </a:buClr>
              <a:buFont typeface="Georgia" pitchFamily="18" charset="0"/>
              <a:buNone/>
            </a:pPr>
            <a:r>
              <a:rPr lang="ru-RU" sz="1800" dirty="0">
                <a:solidFill>
                  <a:schemeClr val="tx1"/>
                </a:solidFill>
              </a:rPr>
              <a:t>ф</a:t>
            </a:r>
            <a:r>
              <a:rPr lang="ru-RU" sz="1800" dirty="0" smtClean="0">
                <a:solidFill>
                  <a:schemeClr val="tx1"/>
                </a:solidFill>
              </a:rPr>
              <a:t>изических лиц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2843806" y="3817228"/>
            <a:ext cx="1368153" cy="475868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F14124">
                  <a:lumMod val="75000"/>
                </a:srgbClr>
              </a:buClr>
              <a:buFont typeface="Georgia" pitchFamily="18" charset="0"/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25,5%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3275856" y="2886154"/>
            <a:ext cx="1296144" cy="34887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F14124">
                  <a:lumMod val="75000"/>
                </a:srgbClr>
              </a:buClr>
              <a:buFont typeface="Georgia" pitchFamily="18" charset="0"/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19,1%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5513198" y="3642793"/>
            <a:ext cx="1368152" cy="34887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F14124">
                  <a:lumMod val="75000"/>
                </a:srgbClr>
              </a:buClr>
              <a:buFont typeface="Georgia" pitchFamily="18" charset="0"/>
              <a:buNone/>
            </a:pPr>
            <a:r>
              <a:rPr lang="ru-RU" sz="1800" dirty="0" smtClean="0">
                <a:solidFill>
                  <a:prstClr val="white"/>
                </a:solidFill>
              </a:rPr>
              <a:t>54,0%</a:t>
            </a:r>
            <a:endParaRPr lang="ru-RU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94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90722"/>
            <a:ext cx="6677025" cy="492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84168" y="4624962"/>
            <a:ext cx="250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4E67C8">
                    <a:lumMod val="75000"/>
                  </a:srgbClr>
                </a:solidFill>
              </a:rPr>
              <a:t>Обливский элеватор</a:t>
            </a:r>
            <a:endParaRPr lang="ru-RU" dirty="0">
              <a:solidFill>
                <a:srgbClr val="4E67C8">
                  <a:lumMod val="75000"/>
                </a:srgb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98044" y="129072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4E67C8">
                    <a:lumMod val="75000"/>
                  </a:srgbClr>
                </a:solidFill>
              </a:rPr>
              <a:t>ОАО Обливский</a:t>
            </a:r>
            <a:endParaRPr lang="ru-RU" dirty="0">
              <a:solidFill>
                <a:srgbClr val="4E67C8">
                  <a:lumMod val="75000"/>
                </a:srgb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465313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4E67C8">
                    <a:lumMod val="75000"/>
                  </a:srgbClr>
                </a:solidFill>
              </a:rPr>
              <a:t>СПК Песчаный</a:t>
            </a:r>
            <a:endParaRPr lang="ru-RU" dirty="0">
              <a:solidFill>
                <a:srgbClr val="4E67C8">
                  <a:lumMod val="75000"/>
                </a:srgb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0232" y="184482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4E67C8">
                    <a:lumMod val="75000"/>
                  </a:srgbClr>
                </a:solidFill>
              </a:rPr>
              <a:t>ОАО имени Кирова</a:t>
            </a:r>
            <a:endParaRPr lang="ru-RU" dirty="0">
              <a:solidFill>
                <a:srgbClr val="4E67C8">
                  <a:lumMod val="75000"/>
                </a:srgb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3768" y="2029490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4E67C8">
                    <a:lumMod val="75000"/>
                  </a:srgbClr>
                </a:solidFill>
              </a:rPr>
              <a:t>ЗАО Обливская сельхозхимия</a:t>
            </a:r>
            <a:endParaRPr lang="ru-RU" dirty="0">
              <a:solidFill>
                <a:srgbClr val="4E67C8">
                  <a:lumMod val="75000"/>
                </a:srgb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3356992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4E67C8">
                    <a:lumMod val="75000"/>
                  </a:srgbClr>
                </a:solidFill>
              </a:rPr>
              <a:t>ООО Обливский продовольственный терминал</a:t>
            </a:r>
            <a:endParaRPr lang="ru-RU" dirty="0">
              <a:solidFill>
                <a:srgbClr val="4E67C8">
                  <a:lumMod val="75000"/>
                </a:srgb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7584" y="404664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prstClr val="black"/>
                </a:solidFill>
              </a:rPr>
              <a:t>Малые и средние предприятия налогоплательщики Обливского района</a:t>
            </a:r>
            <a:endParaRPr lang="ru-RU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98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4556</TotalTime>
  <Words>3385</Words>
  <Application>Microsoft Office PowerPoint</Application>
  <PresentationFormat>Экран (4:3)</PresentationFormat>
  <Paragraphs>626</Paragraphs>
  <Slides>47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направления бюджетной и налоговой политики Обливского района на 2022 год и на плановый период 2023 и 2024 годов</vt:lpstr>
      <vt:lpstr>Презентация PowerPoint</vt:lpstr>
      <vt:lpstr>Структура налоговых и неналоговых доходов бюджета Обливского района в 2022 году</vt:lpstr>
      <vt:lpstr>Презентация PowerPoint</vt:lpstr>
      <vt:lpstr>Безвозмездные поступления из областного бюджета.</vt:lpstr>
      <vt:lpstr>Динамика расходов бюджета Обливского района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расходов бюджета Обливского района на образование в 2022 году</vt:lpstr>
      <vt:lpstr>Структура расходов бюджета Обливского района на образование в 2023-2024 годах</vt:lpstr>
      <vt:lpstr>Направления расходов в сфере образования на 2022 год  и плановый период 2023 и 2024 годов</vt:lpstr>
      <vt:lpstr>Расходы бюджета на реализацию муниципальных программ  Обливского района  в 2022 году  и плановом периоде 2023 и 2024 годов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Инвестиционные проекты </vt:lpstr>
      <vt:lpstr>Расходы по разделу «Социальное обеспечение населения»</vt:lpstr>
      <vt:lpstr>  Меры социальной поддержки семьям с детьми и отдельным категориям граждан:</vt:lpstr>
      <vt:lpstr>Мерами социальной поддержки в Обливском районе охвачено  около  4,5 тыс. человек,                                                                 </vt:lpstr>
      <vt:lpstr> Мерами социальной поддержки в Обливском районе охвачено   около 4,5 тыс. человек, из них                                   Семьи с детьми</vt:lpstr>
      <vt:lpstr>Презентация PowerPoint</vt:lpstr>
      <vt:lpstr>Национальный проект «Демография»  Региональный материнский капитал при рождении третьего и последующих  детей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«Центр социального обслуживания  граждан пожилого возраста и инвалидов Обливского района Ростовской области»</vt:lpstr>
      <vt:lpstr>Виды социальных услуг,  оказываемые «Центр социального обслуживания  граждан пожилого возраста и инвалидов Обливского района Ростовской области»:</vt:lpstr>
      <vt:lpstr>«Центр социального обслуживания  граждан пожилого возраста и инвалидов Обливского района Ростовской области» </vt:lpstr>
      <vt:lpstr>  Региональный проект  «Разработка и реализация программы системной поддержки и повышения качества жизни граждан  «Старшее поколение» национального проекта «Демография»</vt:lpstr>
      <vt:lpstr>Презентация PowerPoint</vt:lpstr>
      <vt:lpstr>Адаптация приоритетных объектов социальной, транспортной и инженерной инфраструктуры для беспрепятственного доступа и получения услуг инвалидами и другими маломобильными группами населения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Usasheva</dc:creator>
  <cp:lastModifiedBy>USER</cp:lastModifiedBy>
  <cp:revision>334</cp:revision>
  <cp:lastPrinted>2016-12-09T07:06:14Z</cp:lastPrinted>
  <dcterms:created xsi:type="dcterms:W3CDTF">2016-12-08T11:45:18Z</dcterms:created>
  <dcterms:modified xsi:type="dcterms:W3CDTF">2021-11-25T06:10:10Z</dcterms:modified>
</cp:coreProperties>
</file>