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DDF25F0-76B5-46C8-846E-F9EAF3312470}" type="datetimeFigureOut">
              <a:rPr lang="ru-RU" smtClean="0"/>
              <a:t>01.08.2022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395536" y="762836"/>
            <a:ext cx="3362672" cy="1995710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году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составили 943 401,7 тыс. рублей, 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20470451">
            <a:off x="3795086" y="964241"/>
            <a:ext cx="978408" cy="24231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137083">
            <a:off x="3776108" y="1913000"/>
            <a:ext cx="978408" cy="24231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5194717" y="332656"/>
            <a:ext cx="2808312" cy="111780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расходы – 938 117,2 тыс. 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5194717" y="1400354"/>
            <a:ext cx="2808312" cy="111780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Непрограммные расходы – 5 284,5тыс.рублей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395536" y="2708919"/>
            <a:ext cx="3362672" cy="2026692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году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составили 1 236082,2 тыс. рублей, 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395536" y="4831308"/>
            <a:ext cx="3362672" cy="2026692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году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составили 876 588,4 тыс. рублей, 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1137083">
            <a:off x="3800575" y="4070800"/>
            <a:ext cx="978408" cy="24231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137083">
            <a:off x="3800575" y="6101589"/>
            <a:ext cx="978408" cy="242316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20470451">
            <a:off x="3796974" y="3132839"/>
            <a:ext cx="978408" cy="24231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20470451">
            <a:off x="3800478" y="5164557"/>
            <a:ext cx="978408" cy="242316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перфолента 16"/>
          <p:cNvSpPr/>
          <p:nvPr/>
        </p:nvSpPr>
        <p:spPr>
          <a:xfrm>
            <a:off x="5194717" y="2527219"/>
            <a:ext cx="2808312" cy="1117804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расходы – 1 226 637,7 тыс. 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5178963" y="3535541"/>
            <a:ext cx="2808312" cy="1117804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расходы – 9 444,5 тыс. 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Блок-схема: перфолента 18"/>
          <p:cNvSpPr/>
          <p:nvPr/>
        </p:nvSpPr>
        <p:spPr>
          <a:xfrm>
            <a:off x="5148064" y="4726850"/>
            <a:ext cx="2808312" cy="1117804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расходы – 861 749,2 тыс. 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Блок-схема: перфолента 19"/>
          <p:cNvSpPr/>
          <p:nvPr/>
        </p:nvSpPr>
        <p:spPr>
          <a:xfrm>
            <a:off x="5148064" y="5740196"/>
            <a:ext cx="2808312" cy="1117804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расходы – 14 839,2 тыс. 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952" y="-99392"/>
            <a:ext cx="8737512" cy="6062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первоначального бюджета на 2022-2024 гг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423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201169"/>
            <a:ext cx="3217588" cy="7876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образования  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349 854,4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</a:t>
            </a:r>
            <a:r>
              <a:rPr lang="ru-RU" sz="1400" dirty="0" smtClean="0">
                <a:solidFill>
                  <a:schemeClr val="tx1"/>
                </a:solidFill>
              </a:rPr>
              <a:t>(37,3%)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724" y="720578"/>
            <a:ext cx="3217589" cy="64993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Социальная поддержка граждан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302 046,3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(</a:t>
            </a:r>
            <a:r>
              <a:rPr lang="ru-RU" sz="1400" dirty="0" smtClean="0">
                <a:solidFill>
                  <a:schemeClr val="tx1"/>
                </a:solidFill>
              </a:rPr>
              <a:t>32,2%)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140098"/>
            <a:ext cx="3257514" cy="61703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Районная политика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51 914,0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</a:t>
            </a:r>
            <a:r>
              <a:rPr lang="ru-RU" sz="1400" dirty="0" smtClean="0">
                <a:solidFill>
                  <a:schemeClr val="tx1"/>
                </a:solidFill>
              </a:rPr>
              <a:t>(5,5%)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885" y="2590524"/>
            <a:ext cx="3230312" cy="54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культуры и туризма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44 343,4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(4,7%)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9589" y="3772904"/>
            <a:ext cx="3068874" cy="11653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Обеспечение качественными жилищно-коммунальными услугами населения Обливского района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30 974,6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</a:t>
            </a:r>
            <a:r>
              <a:rPr lang="ru-RU" sz="1400" dirty="0" smtClean="0">
                <a:solidFill>
                  <a:schemeClr val="tx1"/>
                </a:solidFill>
              </a:rPr>
              <a:t>(3,3%)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451" y="5096035"/>
            <a:ext cx="3214678" cy="6827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Формирование современной городской среды на территории </a:t>
            </a:r>
            <a:r>
              <a:rPr lang="ru-RU" sz="1400" dirty="0" err="1" smtClean="0">
                <a:solidFill>
                  <a:schemeClr val="tx1"/>
                </a:solidFill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</a:rPr>
              <a:t> района </a:t>
            </a:r>
            <a:r>
              <a:rPr lang="ru-RU" sz="1400" dirty="0" smtClean="0">
                <a:solidFill>
                  <a:schemeClr val="tx1"/>
                </a:solidFill>
              </a:rPr>
              <a:t>0,0 тыс</a:t>
            </a:r>
            <a:r>
              <a:rPr lang="ru-RU" sz="1400" dirty="0" smtClean="0">
                <a:solidFill>
                  <a:schemeClr val="tx1"/>
                </a:solidFill>
              </a:rPr>
              <a:t>. рублей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0848" y="4371444"/>
            <a:ext cx="3254603" cy="7279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здравоохранения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20 710,4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(</a:t>
            </a:r>
            <a:r>
              <a:rPr lang="ru-RU" sz="1400" dirty="0" smtClean="0">
                <a:solidFill>
                  <a:schemeClr val="tx1"/>
                </a:solidFill>
              </a:rPr>
              <a:t>2,2%)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20847" y="3772904"/>
            <a:ext cx="3260436" cy="6091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транспортной системы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18 894,3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</a:t>
            </a:r>
            <a:r>
              <a:rPr lang="ru-RU" sz="1400" dirty="0" smtClean="0">
                <a:solidFill>
                  <a:schemeClr val="tx1"/>
                </a:solidFill>
              </a:rPr>
              <a:t>(2,0%)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9812" y="5778763"/>
            <a:ext cx="3227401" cy="10792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Территориальное планирование и обеспечение доступным и комфортным жильем населения </a:t>
            </a:r>
            <a:r>
              <a:rPr lang="ru-RU" sz="1400" dirty="0" err="1" smtClean="0">
                <a:solidFill>
                  <a:schemeClr val="tx1"/>
                </a:solidFill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</a:rPr>
              <a:t> района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5 498,3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</a:t>
            </a:r>
            <a:r>
              <a:rPr lang="ru-RU" sz="1400" dirty="0" smtClean="0">
                <a:solidFill>
                  <a:schemeClr val="tx1"/>
                </a:solidFill>
              </a:rPr>
              <a:t>(</a:t>
            </a:r>
            <a:r>
              <a:rPr lang="ru-RU" sz="1400" dirty="0" smtClean="0">
                <a:solidFill>
                  <a:schemeClr val="tx1"/>
                </a:solidFill>
              </a:rPr>
              <a:t>0,6</a:t>
            </a:r>
            <a:r>
              <a:rPr lang="ru-RU" sz="1400" dirty="0" smtClean="0">
                <a:solidFill>
                  <a:schemeClr val="tx1"/>
                </a:solidFill>
              </a:rPr>
              <a:t>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813" y="1554191"/>
            <a:ext cx="3022025" cy="67910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Информационное общество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7 584,2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(</a:t>
            </a:r>
            <a:r>
              <a:rPr lang="ru-RU" sz="1400" dirty="0" smtClean="0">
                <a:solidFill>
                  <a:schemeClr val="tx1"/>
                </a:solidFill>
              </a:rPr>
              <a:t>0,8%)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0312" y="4907102"/>
            <a:ext cx="3081110" cy="66919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Поддержка казачьих обществ Обливского </a:t>
            </a:r>
            <a:r>
              <a:rPr lang="ru-RU" sz="1400" dirty="0" smtClean="0">
                <a:solidFill>
                  <a:schemeClr val="tx1"/>
                </a:solidFill>
              </a:rPr>
              <a:t>района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3 287,2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(</a:t>
            </a:r>
            <a:r>
              <a:rPr lang="ru-RU" sz="1400" dirty="0" smtClean="0">
                <a:solidFill>
                  <a:schemeClr val="tx1"/>
                </a:solidFill>
              </a:rPr>
              <a:t>0,4%)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78423" y="5457298"/>
            <a:ext cx="2904360" cy="6429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Доступная среда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460,1 </a:t>
            </a:r>
            <a:r>
              <a:rPr lang="ru-RU" sz="1400" dirty="0" err="1" smtClean="0">
                <a:solidFill>
                  <a:schemeClr val="tx1"/>
                </a:solidFill>
              </a:rPr>
              <a:t>тыс.рублей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(0,1%)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51511" y="1287165"/>
            <a:ext cx="2880551" cy="10001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Охрана окружающей среды и рациональное природопользование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900,0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(0,1%)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39588" y="5576293"/>
            <a:ext cx="3071834" cy="128586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Защита населения и территории от чрезвычайных ситуаций, обеспечение пожарной безопасности и безопасности людей на водных объектах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2 106,3 тыс. </a:t>
            </a:r>
            <a:r>
              <a:rPr lang="ru-RU" sz="1400" dirty="0">
                <a:solidFill>
                  <a:schemeClr val="tx1"/>
                </a:solidFill>
              </a:rPr>
              <a:t>рублей (</a:t>
            </a:r>
            <a:r>
              <a:rPr lang="ru-RU" sz="1400" dirty="0" smtClean="0">
                <a:solidFill>
                  <a:schemeClr val="tx1"/>
                </a:solidFill>
              </a:rPr>
              <a:t>0,2 </a:t>
            </a:r>
            <a:r>
              <a:rPr lang="ru-RU" sz="1400" dirty="0">
                <a:solidFill>
                  <a:schemeClr val="tx1"/>
                </a:solidFill>
              </a:rPr>
              <a:t>%)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25888" y="735504"/>
            <a:ext cx="2904853" cy="55166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Экономическое развитие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1 330,0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(0,1 %)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51511" y="2266755"/>
            <a:ext cx="2894635" cy="14804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Развитие физической культуры и </a:t>
            </a:r>
            <a:r>
              <a:rPr lang="ru-RU" sz="1400" dirty="0" smtClean="0">
                <a:solidFill>
                  <a:schemeClr val="tx1"/>
                </a:solidFill>
              </a:rPr>
              <a:t>спорта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300,0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(0,1%)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11422" y="6116781"/>
            <a:ext cx="2885239" cy="75497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Молодежь Обливского района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154,1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 (0,1%)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86115" y="4509120"/>
            <a:ext cx="2909004" cy="95968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Обеспечение общественного порядка 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противодействие </a:t>
            </a:r>
            <a:r>
              <a:rPr lang="ru-RU" sz="1400" dirty="0" smtClean="0">
                <a:solidFill>
                  <a:schemeClr val="tx1"/>
                </a:solidFill>
              </a:rPr>
              <a:t>преступности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72,9 тыс. рублей  </a:t>
            </a:r>
            <a:r>
              <a:rPr lang="ru-RU" sz="1400" dirty="0">
                <a:solidFill>
                  <a:schemeClr val="tx1"/>
                </a:solidFill>
              </a:rPr>
              <a:t>(</a:t>
            </a:r>
            <a:r>
              <a:rPr lang="ru-RU" sz="1400" dirty="0" smtClean="0">
                <a:solidFill>
                  <a:schemeClr val="tx1"/>
                </a:solidFill>
              </a:rPr>
              <a:t>0,01%)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" y="0"/>
            <a:ext cx="9130740" cy="7647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финансирования муниципальных программ в 2022 году составил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938 117,2 тыс. рублей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asheva\Desktop\фото для слайдов\about_school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04" y="1322403"/>
            <a:ext cx="1106584" cy="836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asheva\Desktop\фото для слайдов\mat-i-syin-1024x1024.jpg.pagespeed.ce.kr79CAe_V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495" y="929326"/>
            <a:ext cx="524976" cy="441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asheva\Desktop\фото для слайдов\image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867" y="2604194"/>
            <a:ext cx="802221" cy="628389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29" name="Picture 5" descr="C:\Users\Usasheva\Desktop\фото для слайдов\otraslevaya-rossiya-selskoe-hozyajstv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241" y="848846"/>
            <a:ext cx="580494" cy="351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asheva\Desktop\фото для слайдов\medicine_and_healt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521" y="4522165"/>
            <a:ext cx="772011" cy="6162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asheva\Desktop\фото для слайдов\images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67" y="4503401"/>
            <a:ext cx="533692" cy="386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2" name="Picture 8" descr="C:\Users\Usasheva\Desktop\фото для слайдов\скачанные файлы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82" y="6280037"/>
            <a:ext cx="657489" cy="585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asheva\Desktop\фото для слайдов\d480467ae6ee24f2804f0f50095e98f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67" y="1547832"/>
            <a:ext cx="724365" cy="718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asheva\Desktop\фото для слайдов\скачанные файлы (1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56" y="4953720"/>
            <a:ext cx="493867" cy="6456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asheva\Desktop\фото для слайдов\pandus_nerg_min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582" y="5501869"/>
            <a:ext cx="940552" cy="7173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sasheva\Desktop\фото для слайдов\скачанные файлы (2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56" y="6454696"/>
            <a:ext cx="428628" cy="417063"/>
          </a:xfrm>
          <a:prstGeom prst="roundRect">
            <a:avLst>
              <a:gd name="adj" fmla="val 1509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7" name="Picture 13" descr="C:\Users\Usasheva\Desktop\фото для слайдов\DETAIL_PICTURE__1379276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585" y="991455"/>
            <a:ext cx="883599" cy="661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Usasheva\Desktop\фото для слайдов\a4c563752165db14c58b723d8abce274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58" y="2968342"/>
            <a:ext cx="719513" cy="480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0" name="Picture 16" descr="C:\Users\Usasheva\Desktop\фото для слайдов\GR20123z_LRcopia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75240" y="2896850"/>
            <a:ext cx="755469" cy="486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1" name="Picture 17" descr="C:\Users\Usasheva\Desktop\фото для слайдов\900x600_adaptiveResize_foto-uvd_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189" y="4895451"/>
            <a:ext cx="592552" cy="564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2" name="Picture 18" descr="C:\Users\Usasheva\Desktop\фото для слайдов\images (3)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833" y="949386"/>
            <a:ext cx="740593" cy="5547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Usasheva\Desktop\фото для слайдов\Politics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527" y="3304416"/>
            <a:ext cx="424265" cy="445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3230313" y="779435"/>
            <a:ext cx="3000396" cy="7683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Управление муниципальными финансами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10 836,5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</a:t>
            </a:r>
            <a:r>
              <a:rPr lang="ru-RU" sz="1400" dirty="0" smtClean="0">
                <a:solidFill>
                  <a:schemeClr val="tx1"/>
                </a:solidFill>
              </a:rPr>
              <a:t>1,2%)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253956" y="3757137"/>
            <a:ext cx="2894636" cy="74626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err="1" smtClean="0">
                <a:solidFill>
                  <a:schemeClr val="tx1"/>
                </a:solidFill>
              </a:rPr>
              <a:t>Энергоэффективность</a:t>
            </a:r>
            <a:r>
              <a:rPr lang="ru-RU" sz="1400" dirty="0" smtClean="0">
                <a:solidFill>
                  <a:schemeClr val="tx1"/>
                </a:solidFill>
              </a:rPr>
              <a:t> и развитие энергетики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192,0 тыс. </a:t>
            </a:r>
            <a:r>
              <a:rPr lang="ru-RU" sz="1400" dirty="0">
                <a:solidFill>
                  <a:schemeClr val="tx1"/>
                </a:solidFill>
              </a:rPr>
              <a:t>рублей  (</a:t>
            </a:r>
            <a:r>
              <a:rPr lang="ru-RU" sz="1400" dirty="0" smtClean="0">
                <a:solidFill>
                  <a:schemeClr val="tx1"/>
                </a:solidFill>
              </a:rPr>
              <a:t>0,01%)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213792" y="2250133"/>
            <a:ext cx="3041384" cy="14970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Развитие сельского хозяйства и регулирование рынков сельскохозяйственной продукции, сырья и продовольствия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5 233,7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 (</a:t>
            </a:r>
            <a:r>
              <a:rPr lang="ru-RU" sz="1400" dirty="0" smtClean="0">
                <a:solidFill>
                  <a:schemeClr val="tx1"/>
                </a:solidFill>
              </a:rPr>
              <a:t>0,6%)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885" y="1988840"/>
            <a:ext cx="3214678" cy="60168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Комплексное развитие сельских территорий </a:t>
            </a:r>
            <a:r>
              <a:rPr lang="ru-RU" sz="1400" dirty="0" smtClean="0">
                <a:solidFill>
                  <a:schemeClr val="tx1"/>
                </a:solidFill>
              </a:rPr>
              <a:t>81 410,3 тыс. </a:t>
            </a:r>
            <a:r>
              <a:rPr lang="ru-RU" sz="1400" dirty="0" smtClean="0">
                <a:solidFill>
                  <a:schemeClr val="tx1"/>
                </a:solidFill>
              </a:rPr>
              <a:t>рублей </a:t>
            </a:r>
            <a:r>
              <a:rPr lang="ru-RU" sz="1400" dirty="0" smtClean="0">
                <a:solidFill>
                  <a:schemeClr val="tx1"/>
                </a:solidFill>
              </a:rPr>
              <a:t>(8,7%)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46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177</TotalTime>
  <Words>396</Words>
  <Application>Microsoft Office PowerPoint</Application>
  <PresentationFormat>Экран (4:3)</PresentationFormat>
  <Paragraphs>54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Солнцестояние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2022-08-01T08:56:03Z</dcterms:created>
  <dcterms:modified xsi:type="dcterms:W3CDTF">2022-08-01T11:53:26Z</dcterms:modified>
</cp:coreProperties>
</file>