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674" y="-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DF25F0-76B5-46C8-846E-F9EAF3312470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DF25F0-76B5-46C8-846E-F9EAF3312470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DF25F0-76B5-46C8-846E-F9EAF3312470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DF25F0-76B5-46C8-846E-F9EAF3312470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DF25F0-76B5-46C8-846E-F9EAF3312470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DF25F0-76B5-46C8-846E-F9EAF3312470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DF25F0-76B5-46C8-846E-F9EAF3312470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DF25F0-76B5-46C8-846E-F9EAF3312470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DF25F0-76B5-46C8-846E-F9EAF3312470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DF25F0-76B5-46C8-846E-F9EAF3312470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DF25F0-76B5-46C8-846E-F9EAF3312470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DDF25F0-76B5-46C8-846E-F9EAF3312470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image" Target="../media/image1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" Type="http://schemas.openxmlformats.org/officeDocument/2006/relationships/image" Target="../media/image2.jpeg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перфолента 3"/>
          <p:cNvSpPr/>
          <p:nvPr/>
        </p:nvSpPr>
        <p:spPr>
          <a:xfrm>
            <a:off x="400605" y="1400354"/>
            <a:ext cx="3362672" cy="1995710"/>
          </a:xfrm>
          <a:prstGeom prst="flowChartPunchedTap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Обливского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в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году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предусмотрены в объеме  971 007,5 тыс. рублей, </a:t>
            </a:r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 rot="20470451">
            <a:off x="3795277" y="1665962"/>
            <a:ext cx="978408" cy="242316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 rot="1137083">
            <a:off x="3795182" y="2673944"/>
            <a:ext cx="978408" cy="242316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5194717" y="1052736"/>
            <a:ext cx="2808312" cy="1117804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Программные расходы – 957 689,1 тыс. рублей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перфолента 8"/>
          <p:cNvSpPr/>
          <p:nvPr/>
        </p:nvSpPr>
        <p:spPr>
          <a:xfrm>
            <a:off x="5194717" y="2398209"/>
            <a:ext cx="2808312" cy="1117804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Непрограммные расходы – 13 318,4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тыс.рублей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199328"/>
            <a:ext cx="9036496" cy="8534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первоначального бюджета на 2022 год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состоянию на 01.07.2022)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Блок-схема: перфолента 21"/>
          <p:cNvSpPr/>
          <p:nvPr/>
        </p:nvSpPr>
        <p:spPr>
          <a:xfrm>
            <a:off x="419679" y="4437112"/>
            <a:ext cx="3362672" cy="1995710"/>
          </a:xfrm>
          <a:prstGeom prst="flowChartPunchedTap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Обливского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в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году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исполнены в объеме 425 027,8 тыс. рублей, </a:t>
            </a:r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Блок-схема: перфолента 22"/>
          <p:cNvSpPr/>
          <p:nvPr/>
        </p:nvSpPr>
        <p:spPr>
          <a:xfrm>
            <a:off x="5194717" y="4077072"/>
            <a:ext cx="2808312" cy="1117804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Программные расходы – 422 239,7 тыс. рублей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Блок-схема: перфолента 23"/>
          <p:cNvSpPr/>
          <p:nvPr/>
        </p:nvSpPr>
        <p:spPr>
          <a:xfrm>
            <a:off x="5214374" y="5248792"/>
            <a:ext cx="2808312" cy="1117804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Программные расходы –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2 788,1 тыс. рублей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423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1201169"/>
            <a:ext cx="3217588" cy="78767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Развитие образования   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355 361,7тыс. рублей (37,1%)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724" y="720578"/>
            <a:ext cx="3217589" cy="64993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Социальная поддержка граждан 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298 626,6 тыс. рублей (31,2%)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140098"/>
            <a:ext cx="3257514" cy="61703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Районная политика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51 928,4 тыс. рублей (5,4%)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885" y="2590524"/>
            <a:ext cx="3230312" cy="5408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Развитие культуры и туризма 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44 343,4 тыс. рублей (4,7%)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9589" y="3772904"/>
            <a:ext cx="3068874" cy="11653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Обеспечение качественными жилищно-коммунальными услугами населения Обливского района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35 292,7 тыс. рублей (3,7%)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451" y="5096035"/>
            <a:ext cx="3214678" cy="68272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Формирование современной городской среды на территории </a:t>
            </a:r>
            <a:r>
              <a:rPr lang="ru-RU" sz="1400" dirty="0" err="1" smtClean="0">
                <a:solidFill>
                  <a:schemeClr val="tx1"/>
                </a:solidFill>
              </a:rPr>
              <a:t>Обливского</a:t>
            </a:r>
            <a:r>
              <a:rPr lang="ru-RU" sz="1400" dirty="0" smtClean="0">
                <a:solidFill>
                  <a:schemeClr val="tx1"/>
                </a:solidFill>
              </a:rPr>
              <a:t> района 0,0 тыс. рублей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20848" y="4371444"/>
            <a:ext cx="3254603" cy="72790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Развитие здравоохранения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22 202,9 тыс. рублей (2,3%)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20847" y="3772904"/>
            <a:ext cx="3260436" cy="60911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Развитие транспортной системы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18 894,3 тыс. рублей (2,0%)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9812" y="5778763"/>
            <a:ext cx="3227401" cy="107923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Территориальное планирование и обеспечение доступным и комфортным жильем населения </a:t>
            </a:r>
            <a:r>
              <a:rPr lang="ru-RU" sz="1400" dirty="0" err="1" smtClean="0">
                <a:solidFill>
                  <a:schemeClr val="tx1"/>
                </a:solidFill>
              </a:rPr>
              <a:t>Обливского</a:t>
            </a:r>
            <a:r>
              <a:rPr lang="ru-RU" sz="1400" dirty="0" smtClean="0">
                <a:solidFill>
                  <a:schemeClr val="tx1"/>
                </a:solidFill>
              </a:rPr>
              <a:t> района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7 159,6  тыс. рублей (0,7%) 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35813" y="1554191"/>
            <a:ext cx="3022025" cy="67910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Информационное общество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8 245,2 тыс. рублей (0,9%)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30312" y="4907102"/>
            <a:ext cx="3081110" cy="66919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Поддержка казачьих обществ Обливского </a:t>
            </a:r>
            <a:r>
              <a:rPr lang="ru-RU" sz="1400" dirty="0" smtClean="0">
                <a:solidFill>
                  <a:schemeClr val="tx1"/>
                </a:solidFill>
              </a:rPr>
              <a:t>района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3 287,2 тыс. рублей (0,3%) 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278423" y="5457298"/>
            <a:ext cx="2904360" cy="6429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Доступная среда </a:t>
            </a: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251,1  </a:t>
            </a:r>
            <a:r>
              <a:rPr lang="ru-RU" sz="1400" dirty="0" err="1" smtClean="0">
                <a:solidFill>
                  <a:schemeClr val="tx1"/>
                </a:solidFill>
              </a:rPr>
              <a:t>тыс.рублей</a:t>
            </a:r>
            <a:r>
              <a:rPr lang="ru-RU" sz="1400" dirty="0" smtClean="0">
                <a:solidFill>
                  <a:schemeClr val="tx1"/>
                </a:solidFill>
              </a:rPr>
              <a:t> (0,1%)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251511" y="1287165"/>
            <a:ext cx="2880551" cy="100013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Охрана окружающей среды и рациональное природопользование </a:t>
            </a: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1 164,2 тыс. рублей (0,1%)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39588" y="5576293"/>
            <a:ext cx="3071834" cy="128586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Защита населения и территории от чрезвычайных ситуаций, обеспечение пожарной безопасности и безопасности людей на водных объектах </a:t>
            </a: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2 106,3 тыс. </a:t>
            </a:r>
            <a:r>
              <a:rPr lang="ru-RU" sz="1400" dirty="0">
                <a:solidFill>
                  <a:schemeClr val="tx1"/>
                </a:solidFill>
              </a:rPr>
              <a:t>рублей (</a:t>
            </a:r>
            <a:r>
              <a:rPr lang="ru-RU" sz="1400" dirty="0" smtClean="0">
                <a:solidFill>
                  <a:schemeClr val="tx1"/>
                </a:solidFill>
              </a:rPr>
              <a:t>0,2 </a:t>
            </a:r>
            <a:r>
              <a:rPr lang="ru-RU" sz="1400" dirty="0">
                <a:solidFill>
                  <a:schemeClr val="tx1"/>
                </a:solidFill>
              </a:rPr>
              <a:t>%)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225888" y="735504"/>
            <a:ext cx="2904853" cy="55166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Экономическое развитие </a:t>
            </a: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1 330,0 тыс. рублей (0,1 %)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251511" y="2266755"/>
            <a:ext cx="2894635" cy="148040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Развитие физической культуры и </a:t>
            </a:r>
            <a:r>
              <a:rPr lang="ru-RU" sz="1400" dirty="0" smtClean="0">
                <a:solidFill>
                  <a:schemeClr val="tx1"/>
                </a:solidFill>
              </a:rPr>
              <a:t>спорта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300,0 тыс. рублей (0,1%) 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311422" y="6116781"/>
            <a:ext cx="2885239" cy="75497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Молодежь Обливского района </a:t>
            </a: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2 147,6  тыс. рублей  </a:t>
            </a:r>
            <a:r>
              <a:rPr lang="ru-RU" sz="1400" smtClean="0">
                <a:solidFill>
                  <a:schemeClr val="tx1"/>
                </a:solidFill>
              </a:rPr>
              <a:t>(0,2%)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286115" y="4509120"/>
            <a:ext cx="2909004" cy="959686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Обеспечение общественного порядка 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sz="1400" dirty="0">
                <a:solidFill>
                  <a:schemeClr val="tx1"/>
                </a:solidFill>
              </a:rPr>
              <a:t>противодействие </a:t>
            </a:r>
            <a:r>
              <a:rPr lang="ru-RU" sz="1400" dirty="0" smtClean="0">
                <a:solidFill>
                  <a:schemeClr val="tx1"/>
                </a:solidFill>
              </a:rPr>
              <a:t>преступности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72,9 тыс. рублей  </a:t>
            </a:r>
            <a:r>
              <a:rPr lang="ru-RU" sz="1400" dirty="0">
                <a:solidFill>
                  <a:schemeClr val="tx1"/>
                </a:solidFill>
              </a:rPr>
              <a:t>(</a:t>
            </a:r>
            <a:r>
              <a:rPr lang="ru-RU" sz="1400" dirty="0" smtClean="0">
                <a:solidFill>
                  <a:schemeClr val="tx1"/>
                </a:solidFill>
              </a:rPr>
              <a:t>0,01%)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" y="0"/>
            <a:ext cx="9130740" cy="7647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Объем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расходов на реализацию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муниципальных программ в 2022 году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составил 957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689,1тыс.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Рублей (</a:t>
            </a:r>
            <a:r>
              <a:rPr lang="ru-RU" sz="2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состоянию на 01.07.2022г.)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asheva\Desktop\фото для слайдов\about_school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504" y="1322403"/>
            <a:ext cx="1106584" cy="8366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asheva\Desktop\фото для слайдов\mat-i-syin-1024x1024.jpg.pagespeed.ce.kr79CAe_V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495" y="929326"/>
            <a:ext cx="524976" cy="4411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asheva\Desktop\фото для слайдов\image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867" y="2604194"/>
            <a:ext cx="802221" cy="628389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029" name="Picture 5" descr="C:\Users\Usasheva\Desktop\фото для слайдов\otraslevaya-rossiya-selskoe-hozyajstv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7241" y="848846"/>
            <a:ext cx="580494" cy="3512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asheva\Desktop\фото для слайдов\medicine_and_health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521" y="4522165"/>
            <a:ext cx="772011" cy="6162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asheva\Desktop\фото для слайдов\images (2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067" y="4503401"/>
            <a:ext cx="533692" cy="3861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2" name="Picture 8" descr="C:\Users\Usasheva\Desktop\фото для слайдов\скачанные файлы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982" y="6280037"/>
            <a:ext cx="657489" cy="5856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sasheva\Desktop\фото для слайдов\d480467ae6ee24f2804f0f50095e98f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067" y="1547832"/>
            <a:ext cx="724365" cy="7189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Usasheva\Desktop\фото для слайдов\скачанные файлы (1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556" y="4953720"/>
            <a:ext cx="493867" cy="6456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Usasheva\Desktop\фото для слайдов\pandus_nerg_min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7582" y="5501869"/>
            <a:ext cx="940552" cy="7173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Usasheva\Desktop\фото для слайдов\скачанные файлы (2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556" y="6454696"/>
            <a:ext cx="428628" cy="417063"/>
          </a:xfrm>
          <a:prstGeom prst="roundRect">
            <a:avLst>
              <a:gd name="adj" fmla="val 1509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7" name="Picture 13" descr="C:\Users\Usasheva\Desktop\фото для слайдов\DETAIL_PICTURE__13792768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585" y="991455"/>
            <a:ext cx="883599" cy="6618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Usasheva\Desktop\фото для слайдов\a4c563752165db14c58b723d8abce274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458" y="2968342"/>
            <a:ext cx="719513" cy="480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40" name="Picture 16" descr="C:\Users\Usasheva\Desktop\фото для слайдов\GR20123z_LRcopia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75240" y="2896850"/>
            <a:ext cx="755469" cy="486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41" name="Picture 17" descr="C:\Users\Usasheva\Desktop\фото для слайдов\900x600_adaptiveResize_foto-uvd_2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8189" y="4895451"/>
            <a:ext cx="592552" cy="5645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42" name="Picture 18" descr="C:\Users\Usasheva\Desktop\фото для слайдов\images (3)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833" y="949386"/>
            <a:ext cx="740593" cy="5547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C:\Users\Usasheva\Desktop\фото для слайдов\Politics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527" y="3304416"/>
            <a:ext cx="424265" cy="4457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Прямоугольник 37"/>
          <p:cNvSpPr/>
          <p:nvPr/>
        </p:nvSpPr>
        <p:spPr>
          <a:xfrm>
            <a:off x="3230313" y="779435"/>
            <a:ext cx="3000396" cy="7683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Управление муниципальными финансами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10 836,5 тыс. рублей 1,1%)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253956" y="3757137"/>
            <a:ext cx="2894636" cy="74626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err="1" smtClean="0">
                <a:solidFill>
                  <a:schemeClr val="tx1"/>
                </a:solidFill>
              </a:rPr>
              <a:t>Энергоэффективность</a:t>
            </a:r>
            <a:r>
              <a:rPr lang="ru-RU" sz="1400" dirty="0" smtClean="0">
                <a:solidFill>
                  <a:schemeClr val="tx1"/>
                </a:solidFill>
              </a:rPr>
              <a:t> и развитие энергетики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192,0 тыс. </a:t>
            </a:r>
            <a:r>
              <a:rPr lang="ru-RU" sz="1400" dirty="0">
                <a:solidFill>
                  <a:schemeClr val="tx1"/>
                </a:solidFill>
              </a:rPr>
              <a:t>рублей  (</a:t>
            </a:r>
            <a:r>
              <a:rPr lang="ru-RU" sz="1400" dirty="0" smtClean="0">
                <a:solidFill>
                  <a:schemeClr val="tx1"/>
                </a:solidFill>
              </a:rPr>
              <a:t>0,01%)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213792" y="2250133"/>
            <a:ext cx="3041384" cy="149702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Развитие сельского хозяйства и регулирование рынков сельскохозяйственной продукции, сырья и продовольствия </a:t>
            </a: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3 110,1 тыс. рублей  (0,3%)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-885" y="1988840"/>
            <a:ext cx="3214678" cy="60168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Комплексное развитие сельских территорий 82 007,0 тыс. рублей (8,6%)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46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197</TotalTime>
  <Words>379</Words>
  <Application>Microsoft Office PowerPoint</Application>
  <PresentationFormat>Экран (4:3)</PresentationFormat>
  <Paragraphs>51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Солнцестояние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</cp:revision>
  <dcterms:created xsi:type="dcterms:W3CDTF">2022-08-01T08:56:03Z</dcterms:created>
  <dcterms:modified xsi:type="dcterms:W3CDTF">2022-08-02T11:10:48Z</dcterms:modified>
</cp:coreProperties>
</file>