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1870-1865-464A-8171-4EA0AC39F75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3E9F-6BB4-4975-8490-8ED6C5095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555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1870-1865-464A-8171-4EA0AC39F75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3E9F-6BB4-4975-8490-8ED6C5095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4539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1870-1865-464A-8171-4EA0AC39F75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3E9F-6BB4-4975-8490-8ED6C5095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606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1870-1865-464A-8171-4EA0AC39F75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3E9F-6BB4-4975-8490-8ED6C5095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6143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1870-1865-464A-8171-4EA0AC39F75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3E9F-6BB4-4975-8490-8ED6C5095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983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1870-1865-464A-8171-4EA0AC39F75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3E9F-6BB4-4975-8490-8ED6C5095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5969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1870-1865-464A-8171-4EA0AC39F75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3E9F-6BB4-4975-8490-8ED6C5095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5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1870-1865-464A-8171-4EA0AC39F75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3E9F-6BB4-4975-8490-8ED6C5095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69489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1870-1865-464A-8171-4EA0AC39F75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3E9F-6BB4-4975-8490-8ED6C5095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5130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1870-1865-464A-8171-4EA0AC39F75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3E9F-6BB4-4975-8490-8ED6C5095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04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1870-1865-464A-8171-4EA0AC39F75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F03E9F-6BB4-4975-8490-8ED6C5095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574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981870-1865-464A-8171-4EA0AC39F757}" type="datetimeFigureOut">
              <a:rPr lang="ru-RU" smtClean="0"/>
              <a:t>28.07.2022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F03E9F-6BB4-4975-8490-8ED6C50957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375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8457" y="30290"/>
            <a:ext cx="8568952" cy="914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по распределению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субсидий в целях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софинансирования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расходных обязательств, возникающих при выполнении полномочий органов местного самоуправления по решению вопросов местного значения на 2022 год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2852514"/>
              </p:ext>
            </p:extLst>
          </p:nvPr>
        </p:nvGraphicFramePr>
        <p:xfrm>
          <a:off x="179512" y="919847"/>
          <a:ext cx="8856983" cy="52783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76864"/>
                <a:gridCol w="1080119"/>
              </a:tblGrid>
              <a:tr h="1981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Наименование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Сумма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 anchor="b"/>
                </a:tc>
              </a:tr>
              <a:tr h="3920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Субсидия на реализацию принципа экстерриториальности при предоставлении государственных и муниципальных услуг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15,3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 anchor="b"/>
                </a:tc>
              </a:tr>
              <a:tr h="5489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Субсидия на организацию предоставления областных услуг на базе многофункциональных центров предоставления государственных и муниципальных услуг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147,2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 anchor="b"/>
                </a:tc>
              </a:tr>
              <a:tr h="1981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Субсидия на организацию отдыха детей в каникулярное время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1 120,6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 anchor="b"/>
                </a:tc>
              </a:tr>
              <a:tr h="5880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Субсидия на финансовое обеспечение деятельности мобильных бригад, осуществляющих доставку лиц старше 65 лет, проживающих в сельской местности, в медицинские организации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370,2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 anchor="b"/>
                </a:tc>
              </a:tr>
              <a:tr h="1467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Субсидия на приобретение компьютерной техники органам социальной защиты населения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202,7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 anchor="b"/>
                </a:tc>
              </a:tr>
              <a:tr h="4270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Субсидия на софинансирование муниципальных программ по работе с молодежью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107,6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 anchor="b"/>
                </a:tc>
              </a:tr>
              <a:tr h="7840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Субсидия на оснащение и переоснащение медицинских организаций оборудованием по перечню, утвержденному Министерством здравоохранения Российской Федерации в соответствии со стандартами оснащения медицинских организаций (их структурных подразделений)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8 120,0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 anchor="b"/>
                </a:tc>
              </a:tr>
              <a:tr h="39203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Субсидия бюджетам муниципальных районов на реализацию мероприятий по обеспечению жильем молодых семей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1 143,4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 anchor="b"/>
                </a:tc>
              </a:tr>
              <a:tr h="35651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Субсидия на разработку проектной документации на строительство, реконструкцию и капитальный ремонт объектов водопроводно-канализационного хозяйства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12 332,5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 anchor="b"/>
                </a:tc>
              </a:tr>
              <a:tr h="38540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Субсидия на создание в общеобразовательных организациях, расположенных в сельской местности и малых городах, условий для занятий физической культурой и спортом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4 551,1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 anchor="b"/>
                </a:tc>
              </a:tr>
              <a:tr h="3422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Субсидия на организацию бесплатного горячего питания обучающихся, получающих начальное общее образование в муниципальных образовательных организациях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7 471,0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0892" marR="50892" marT="0" marB="0" anchor="b"/>
                </a:tc>
              </a:tr>
            </a:tbl>
          </a:graphicData>
        </a:graphic>
      </p:graphicFrame>
      <p:sp>
        <p:nvSpPr>
          <p:cNvPr id="7" name="Пятно 1 6"/>
          <p:cNvSpPr/>
          <p:nvPr/>
        </p:nvSpPr>
        <p:spPr>
          <a:xfrm>
            <a:off x="1497360" y="6237312"/>
            <a:ext cx="410344" cy="548680"/>
          </a:xfrm>
          <a:prstGeom prst="irregularSeal1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ятно 1 7"/>
          <p:cNvSpPr/>
          <p:nvPr/>
        </p:nvSpPr>
        <p:spPr>
          <a:xfrm>
            <a:off x="2699792" y="6278658"/>
            <a:ext cx="410344" cy="548680"/>
          </a:xfrm>
          <a:prstGeom prst="irregularSeal1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ятно 1 8"/>
          <p:cNvSpPr/>
          <p:nvPr/>
        </p:nvSpPr>
        <p:spPr>
          <a:xfrm>
            <a:off x="3767437" y="6256683"/>
            <a:ext cx="410344" cy="548680"/>
          </a:xfrm>
          <a:prstGeom prst="irregularSeal1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ятно 1 9"/>
          <p:cNvSpPr/>
          <p:nvPr/>
        </p:nvSpPr>
        <p:spPr>
          <a:xfrm>
            <a:off x="4734508" y="6228421"/>
            <a:ext cx="410344" cy="548680"/>
          </a:xfrm>
          <a:prstGeom prst="irregularSeal1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ятно 1 10"/>
          <p:cNvSpPr/>
          <p:nvPr/>
        </p:nvSpPr>
        <p:spPr>
          <a:xfrm>
            <a:off x="5857292" y="6278658"/>
            <a:ext cx="410344" cy="548680"/>
          </a:xfrm>
          <a:prstGeom prst="irregularSeal1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ятно 1 11"/>
          <p:cNvSpPr/>
          <p:nvPr/>
        </p:nvSpPr>
        <p:spPr>
          <a:xfrm>
            <a:off x="6948264" y="6237312"/>
            <a:ext cx="410344" cy="548680"/>
          </a:xfrm>
          <a:prstGeom prst="irregularSeal1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889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6678848"/>
              </p:ext>
            </p:extLst>
          </p:nvPr>
        </p:nvGraphicFramePr>
        <p:xfrm>
          <a:off x="107504" y="116627"/>
          <a:ext cx="9036496" cy="67076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64896"/>
                <a:gridCol w="971600"/>
              </a:tblGrid>
              <a:tr h="2160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Субсидия на капитальный ремонт муниципальных образовательных учреждений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45 629,3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</a:tr>
              <a:tr h="4182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Субсидия на обновление материально-технической базы для формирования у обучающихся современных технологических и гуманитарных навыков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2 805,6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</a:tr>
              <a:tr h="1591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Комплектование книжных фондов библиотек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111,7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</a:tr>
              <a:tr h="1767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Субсидия на поддержку отрасли культуры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77,0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</a:tr>
              <a:tr h="3320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Субсидия на возмещение предприятиям жилищно-коммунального хозяйства части платы граждан за коммунальные услуги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5 070,7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</a:tr>
              <a:tr h="2889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Субсидия на обустройство объектами инженерной инфраструктуры и благоустройство площадок, расположенных на сельских территориях, под компактную жилищную застройку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16 248,8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</a:tr>
              <a:tr h="35008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Субсидия на мероприятия по обустройству объектами инженерной инфраструктуры и благоустройство площадок, расположенных на сельских территориях, под компактную жилищную застройку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61 779,2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</a:tr>
              <a:tr h="13064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Субсидия на приобретение водонапорных башен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1 255,0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</a:tr>
              <a:tr h="1767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Субсидия на приобретение специализированной коммунальной техники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16 452,9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</a:tr>
              <a:tr h="5148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Субсидия на обеспечение развития и укрепления материально-технической базы домов культуры в населенных пунктах с числом жителей до 50 тысяч человек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2 587,0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</a:tr>
              <a:tr h="1767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Субсидия на государственную поддержку отрасли культуры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301,5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</a:tr>
              <a:tr h="1281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Субсидия на капитальный ремонт муниципальных объектов транспортной инфраструктуры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75 455,4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</a:tr>
              <a:tr h="1863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Субсидия на строительство и реконструкцию муниципальных объектов транспортной инфраструктуры 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54 705,6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</a:tr>
              <a:tr h="1005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Субсидия на разработку проектов рекультивации загрязненных земельных участков (полигонов ТКО)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2 930,5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</a:tr>
              <a:tr h="343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Субсидия на пнриобретение стальных газовых котлов наружного размещения с атмосферными горелками и патрубками дымовых труб 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3 492,3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</a:tr>
              <a:tr h="6041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Субсидия на приобретение мебели, компьютерного оборудования и оргтехники для создания центра оказания методических и методологических рекомендаций в сфере социального проектирования на базе МБУ ДО Обливского ДДТ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1 818,2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</a:tr>
              <a:tr h="34325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Субсидия на приобретение мебели и оборудования для создания центра пропаганды здорового питания на базе МБОУ Обливской СОШ № 1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712,7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</a:tr>
              <a:tr h="1130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Субсидия на приобретение автобуса малого класса для МБУК «Обливский РДК»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1 943,3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</a:tr>
              <a:tr h="1767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ИТОГО</a:t>
                      </a:r>
                      <a:endParaRPr lang="ru-RU" sz="14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328 958,3</a:t>
                      </a:r>
                      <a:endParaRPr lang="ru-RU" sz="1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8838" marR="38838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32919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447</Words>
  <Application>Microsoft Office PowerPoint</Application>
  <PresentationFormat>Экран (4:3)</PresentationFormat>
  <Paragraphs>63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2022-07-28T08:10:58Z</dcterms:created>
  <dcterms:modified xsi:type="dcterms:W3CDTF">2022-07-28T08:19:32Z</dcterms:modified>
</cp:coreProperties>
</file>