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74" y="42716"/>
            <a:ext cx="903649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первоначального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Обливского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на 2022 год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0074" y="477125"/>
            <a:ext cx="2905742" cy="1800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–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933 801,7 тыс. рублей,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том числе: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115946" y="548680"/>
            <a:ext cx="2930624" cy="179925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–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943 401,7 тыс. рублей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8456" y="2370584"/>
            <a:ext cx="3312368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и неналоговые доходы – 149 490,4 тыс. рублей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96922" y="1750199"/>
            <a:ext cx="10582" cy="22516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96922" y="282778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622850" y="3455132"/>
            <a:ext cx="3312368" cy="10934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безвозмездные поступления из областного бюджета – 943 401,7тыс. рублей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103919" y="4001852"/>
            <a:ext cx="49705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4501480" y="2564904"/>
            <a:ext cx="4518248" cy="41044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Общегосударственные вопросы – 78 696,5 тыс. рублей;</a:t>
            </a:r>
          </a:p>
          <a:p>
            <a:pPr marL="171450" indent="-171450">
              <a:buFontTx/>
              <a:buChar char="-"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безопасность и правоохранительная деятельность – 2 064,0 тыс. рублей;</a:t>
            </a:r>
          </a:p>
          <a:p>
            <a:pPr marL="171450" indent="-171450">
              <a:buFontTx/>
              <a:buChar char="-"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экономика – 25 458,0 тыс. рублей;</a:t>
            </a:r>
          </a:p>
          <a:p>
            <a:pPr marL="171450" indent="-171450">
              <a:buFontTx/>
              <a:buChar char="-"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Жилищно-коммунальное хозяйство – 113 044,1 тыс. рублей;</a:t>
            </a:r>
          </a:p>
          <a:p>
            <a:pPr marL="171450" indent="-171450">
              <a:buFontTx/>
              <a:buChar char="-"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– 370 670,1 тыс. рублей;</a:t>
            </a:r>
          </a:p>
          <a:p>
            <a:pPr marL="171450" indent="-171450">
              <a:buFontTx/>
              <a:buChar char="-"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Культура, кинематография – 33 912,9 тыс. рублей;</a:t>
            </a:r>
          </a:p>
          <a:p>
            <a:pPr marL="171450" indent="-171450">
              <a:buFontTx/>
              <a:buChar char="-"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Здравоохранение – 21 303,3 тыс. рублей;</a:t>
            </a:r>
          </a:p>
          <a:p>
            <a:pPr marL="171450" indent="-171450">
              <a:buFontTx/>
              <a:buChar char="-"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политика – 297 939,8  тыс. рублей;</a:t>
            </a:r>
          </a:p>
          <a:p>
            <a:pPr marL="171450" indent="-171450">
              <a:buFontTx/>
              <a:buChar char="-"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 и спорт – 300,0 тыс. рублей;</a:t>
            </a:r>
          </a:p>
          <a:p>
            <a:pPr marL="171450" indent="-171450">
              <a:buFontTx/>
              <a:buChar char="-"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Обслуживание государственного (муниципального долга – 3,0 тыс. рублей</a:t>
            </a:r>
          </a:p>
        </p:txBody>
      </p:sp>
      <p:sp>
        <p:nvSpPr>
          <p:cNvPr id="32" name="Овал 31"/>
          <p:cNvSpPr/>
          <p:nvPr/>
        </p:nvSpPr>
        <p:spPr>
          <a:xfrm>
            <a:off x="467544" y="4725144"/>
            <a:ext cx="2786608" cy="163448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Дефицит – 9 600,0 тыс. рублей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ownloads\full_size_1603788944-6b8f66bde7fc8717677db0e5b17f50a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252" y="477125"/>
            <a:ext cx="3380184" cy="18252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563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74" y="42716"/>
            <a:ext cx="903649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первоначального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Обливского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на 2023 и 2024 годы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436912"/>
              </p:ext>
            </p:extLst>
          </p:nvPr>
        </p:nvGraphicFramePr>
        <p:xfrm>
          <a:off x="216496" y="2627554"/>
          <a:ext cx="3697830" cy="2784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9599"/>
                <a:gridCol w="1080120"/>
                <a:gridCol w="1008111"/>
              </a:tblGrid>
              <a:tr h="50583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5825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всего: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1 236 082,2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876 588,4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44016">
                <a:tc>
                  <a:txBody>
                    <a:bodyPr/>
                    <a:lstStyle/>
                    <a:p>
                      <a:r>
                        <a:rPr lang="ru-RU" sz="10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числе:</a:t>
                      </a:r>
                      <a:endParaRPr lang="ru-RU" sz="1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2161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 доходы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155 129,7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162 235,6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2161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 из областного бюджета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1 080 952,5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714 352,8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172984"/>
              </p:ext>
            </p:extLst>
          </p:nvPr>
        </p:nvGraphicFramePr>
        <p:xfrm>
          <a:off x="4343130" y="2420888"/>
          <a:ext cx="4690594" cy="4321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1731"/>
                <a:gridCol w="1370102"/>
                <a:gridCol w="1278761"/>
              </a:tblGrid>
              <a:tr h="51422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35825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всего: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1 236 082,2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876 588,4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r>
                        <a:rPr lang="ru-RU" sz="10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числе:</a:t>
                      </a:r>
                      <a:endParaRPr lang="ru-RU" sz="1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518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 вопросы 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70 319,5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75 964,1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безопасность и правоохранительная деятельность 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экономика 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448 655,0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102 632,0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 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43 914,1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21 1115,2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6021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300 819,4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295 963,7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Культура, кинематография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34 744,5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36 564,5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Здравоохранение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21 335,9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15 071,5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политика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315 889,9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328 873,5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и спорт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государственного (муниципального долга 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847642"/>
              </p:ext>
            </p:extLst>
          </p:nvPr>
        </p:nvGraphicFramePr>
        <p:xfrm>
          <a:off x="223731" y="5949280"/>
          <a:ext cx="369783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9599"/>
                <a:gridCol w="1080120"/>
                <a:gridCol w="1008111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5825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Дефицит, профицит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16496" y="5445224"/>
            <a:ext cx="3672408" cy="4572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6496" y="2217440"/>
            <a:ext cx="3672408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55976" y="1988840"/>
            <a:ext cx="4690594" cy="457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ownloads\f2d0492c7551c9a8247f0531c58c17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6878">
            <a:off x="329763" y="513221"/>
            <a:ext cx="2222106" cy="14756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wnloads\jxsyzef7_m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9853">
            <a:off x="6491065" y="421509"/>
            <a:ext cx="2270026" cy="15133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ownloads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151" y="319238"/>
            <a:ext cx="2533650" cy="1809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1009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48</TotalTime>
  <Words>294</Words>
  <Application>Microsoft Office PowerPoint</Application>
  <PresentationFormat>Экран (4:3)</PresentationFormat>
  <Paragraphs>79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Официальная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2022-07-27T07:47:54Z</dcterms:created>
  <dcterms:modified xsi:type="dcterms:W3CDTF">2022-07-27T13:03:48Z</dcterms:modified>
</cp:coreProperties>
</file>