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DDF25F0-76B5-46C8-846E-F9EAF3312470}" type="datetimeFigureOut">
              <a:rPr lang="ru-RU" smtClean="0"/>
              <a:t>02.08.2022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DC5E9F3-FCF9-4CAF-A119-DDDF2FA5F04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ерфолента 3"/>
          <p:cNvSpPr/>
          <p:nvPr/>
        </p:nvSpPr>
        <p:spPr>
          <a:xfrm>
            <a:off x="400605" y="1400354"/>
            <a:ext cx="3362672" cy="1995710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году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предусмотрены в объеме 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943 582,4 тыс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рублей, 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20470451">
            <a:off x="3795277" y="1665962"/>
            <a:ext cx="978408" cy="24231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137083">
            <a:off x="3795182" y="2673944"/>
            <a:ext cx="978408" cy="24231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5194717" y="1052736"/>
            <a:ext cx="2808312" cy="111780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расходы –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937 737,9 тыс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5194717" y="2398209"/>
            <a:ext cx="2808312" cy="111780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Непрограммные расходы –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5 844,5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952" y="199328"/>
            <a:ext cx="8737512" cy="853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первоначального бюджета на 2022 год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01.04.2022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Блок-схема: перфолента 21"/>
          <p:cNvSpPr/>
          <p:nvPr/>
        </p:nvSpPr>
        <p:spPr>
          <a:xfrm>
            <a:off x="419679" y="4437112"/>
            <a:ext cx="3362672" cy="1995710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году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исполнены в объеме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168 241,3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рублей, 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Блок-схема: перфолента 22"/>
          <p:cNvSpPr/>
          <p:nvPr/>
        </p:nvSpPr>
        <p:spPr>
          <a:xfrm>
            <a:off x="5194717" y="4077072"/>
            <a:ext cx="2808312" cy="111780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расходы –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167 019,0 тыс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Блок-схема: перфолента 23"/>
          <p:cNvSpPr/>
          <p:nvPr/>
        </p:nvSpPr>
        <p:spPr>
          <a:xfrm>
            <a:off x="5214374" y="5248792"/>
            <a:ext cx="2808312" cy="111780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расходы –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1 222,3 тыс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423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1201169"/>
            <a:ext cx="3217588" cy="7876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образования  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350 121,6 7тыс</a:t>
            </a:r>
            <a:r>
              <a:rPr lang="ru-RU" sz="1400" dirty="0" smtClean="0">
                <a:solidFill>
                  <a:schemeClr val="tx1"/>
                </a:solidFill>
              </a:rPr>
              <a:t>. рублей (37,1%)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724" y="720578"/>
            <a:ext cx="3217589" cy="64993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Социальная поддержка граждан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298 570,9 тыс</a:t>
            </a:r>
            <a:r>
              <a:rPr lang="ru-RU" sz="1400" dirty="0" smtClean="0">
                <a:solidFill>
                  <a:schemeClr val="tx1"/>
                </a:solidFill>
              </a:rPr>
              <a:t>. рублей (</a:t>
            </a:r>
            <a:r>
              <a:rPr lang="ru-RU" sz="1400" dirty="0" smtClean="0">
                <a:solidFill>
                  <a:schemeClr val="tx1"/>
                </a:solidFill>
              </a:rPr>
              <a:t>31,6%)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140098"/>
            <a:ext cx="3257514" cy="61703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Районная политика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51 </a:t>
            </a:r>
            <a:r>
              <a:rPr lang="ru-RU" sz="1400" dirty="0" smtClean="0">
                <a:solidFill>
                  <a:schemeClr val="tx1"/>
                </a:solidFill>
              </a:rPr>
              <a:t>914,0 </a:t>
            </a:r>
            <a:r>
              <a:rPr lang="ru-RU" sz="1400" dirty="0" smtClean="0">
                <a:solidFill>
                  <a:schemeClr val="tx1"/>
                </a:solidFill>
              </a:rPr>
              <a:t>тыс. рублей (5,4%)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885" y="2590524"/>
            <a:ext cx="3230312" cy="5408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культуры и туризма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47 231,9 тыс</a:t>
            </a:r>
            <a:r>
              <a:rPr lang="ru-RU" sz="1400" dirty="0" smtClean="0">
                <a:solidFill>
                  <a:schemeClr val="tx1"/>
                </a:solidFill>
              </a:rPr>
              <a:t>. рублей (4,7%)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9589" y="3772904"/>
            <a:ext cx="3068874" cy="11653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Обеспечение качественными жилищно-коммунальными услугами населения Обливского района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30 736,8 тыс</a:t>
            </a:r>
            <a:r>
              <a:rPr lang="ru-RU" sz="1400" dirty="0" smtClean="0">
                <a:solidFill>
                  <a:schemeClr val="tx1"/>
                </a:solidFill>
              </a:rPr>
              <a:t>. рублей (3,7%)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451" y="5096035"/>
            <a:ext cx="3214678" cy="6827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Формирование современной городской среды на территории </a:t>
            </a:r>
            <a:r>
              <a:rPr lang="ru-RU" sz="1400" dirty="0" err="1" smtClean="0">
                <a:solidFill>
                  <a:schemeClr val="tx1"/>
                </a:solidFill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</a:rPr>
              <a:t> района 0,0 тыс. рублей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0848" y="4371444"/>
            <a:ext cx="3254603" cy="7279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здравоохранения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21 843,2 тыс</a:t>
            </a:r>
            <a:r>
              <a:rPr lang="ru-RU" sz="1400" dirty="0" smtClean="0">
                <a:solidFill>
                  <a:schemeClr val="tx1"/>
                </a:solidFill>
              </a:rPr>
              <a:t>. рублей (2,3%)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20847" y="3772904"/>
            <a:ext cx="3260436" cy="6091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транспортной системы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18 894,3 тыс. рублей (2,0%)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9812" y="5778763"/>
            <a:ext cx="3227401" cy="10792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Территориальное планирование и обеспечение доступным и комфортным жильем населения </a:t>
            </a:r>
            <a:r>
              <a:rPr lang="ru-RU" sz="1400" dirty="0" err="1" smtClean="0">
                <a:solidFill>
                  <a:schemeClr val="tx1"/>
                </a:solidFill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</a:rPr>
              <a:t> района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6 667,3 тыс</a:t>
            </a:r>
            <a:r>
              <a:rPr lang="ru-RU" sz="1400" dirty="0" smtClean="0">
                <a:solidFill>
                  <a:schemeClr val="tx1"/>
                </a:solidFill>
              </a:rPr>
              <a:t>. рублей (0,7%)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813" y="1554191"/>
            <a:ext cx="3022025" cy="67910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Информационное общество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7 584,2 тыс</a:t>
            </a:r>
            <a:r>
              <a:rPr lang="ru-RU" sz="1400" dirty="0" smtClean="0">
                <a:solidFill>
                  <a:schemeClr val="tx1"/>
                </a:solidFill>
              </a:rPr>
              <a:t>. рублей (0,9%)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0312" y="4907102"/>
            <a:ext cx="3081110" cy="66919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Поддержка казачьих обществ Обливского </a:t>
            </a:r>
            <a:r>
              <a:rPr lang="ru-RU" sz="1400" dirty="0" smtClean="0">
                <a:solidFill>
                  <a:schemeClr val="tx1"/>
                </a:solidFill>
              </a:rPr>
              <a:t>района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3 287,2 тыс. рублей (0,3%)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78423" y="5457298"/>
            <a:ext cx="2904360" cy="6429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Доступная среда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460,1  </a:t>
            </a:r>
            <a:r>
              <a:rPr lang="ru-RU" sz="1400" dirty="0" smtClean="0">
                <a:solidFill>
                  <a:schemeClr val="tx1"/>
                </a:solidFill>
              </a:rPr>
              <a:t>тыс</a:t>
            </a:r>
            <a:r>
              <a:rPr lang="ru-RU" sz="1400" dirty="0" smtClean="0">
                <a:solidFill>
                  <a:schemeClr val="tx1"/>
                </a:solidFill>
              </a:rPr>
              <a:t>. рублей </a:t>
            </a:r>
            <a:r>
              <a:rPr lang="ru-RU" sz="1400" dirty="0" smtClean="0">
                <a:solidFill>
                  <a:schemeClr val="tx1"/>
                </a:solidFill>
              </a:rPr>
              <a:t>(0,1%)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50190" y="1322403"/>
            <a:ext cx="2880551" cy="10001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Охрана окружающей среды и рациональное природопользование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914,2 тыс</a:t>
            </a:r>
            <a:r>
              <a:rPr lang="ru-RU" sz="1400" dirty="0" smtClean="0">
                <a:solidFill>
                  <a:schemeClr val="tx1"/>
                </a:solidFill>
              </a:rPr>
              <a:t>. рублей (0,1%)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39588" y="5576293"/>
            <a:ext cx="3071834" cy="128586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Защита населения и территории от чрезвычайных ситуаций, обеспечение пожарной безопасности и безопасности людей на водных объектах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2 106,3 тыс. </a:t>
            </a:r>
            <a:r>
              <a:rPr lang="ru-RU" sz="1400" dirty="0">
                <a:solidFill>
                  <a:schemeClr val="tx1"/>
                </a:solidFill>
              </a:rPr>
              <a:t>рублей (</a:t>
            </a:r>
            <a:r>
              <a:rPr lang="ru-RU" sz="1400" dirty="0" smtClean="0">
                <a:solidFill>
                  <a:schemeClr val="tx1"/>
                </a:solidFill>
              </a:rPr>
              <a:t>0,2 </a:t>
            </a:r>
            <a:r>
              <a:rPr lang="ru-RU" sz="1400" dirty="0">
                <a:solidFill>
                  <a:schemeClr val="tx1"/>
                </a:solidFill>
              </a:rPr>
              <a:t>%)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25888" y="735504"/>
            <a:ext cx="2904853" cy="55166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Экономическое развитие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1 330,0 тыс. рублей (0,1 %)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51511" y="2266755"/>
            <a:ext cx="2894635" cy="14804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Развитие физической культуры и </a:t>
            </a:r>
            <a:r>
              <a:rPr lang="ru-RU" sz="1400" dirty="0" smtClean="0">
                <a:solidFill>
                  <a:schemeClr val="tx1"/>
                </a:solidFill>
              </a:rPr>
              <a:t>спорта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300,0 тыс. рублей (0,1%)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11422" y="6116781"/>
            <a:ext cx="2885239" cy="75497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Молодежь Обливского района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154,1 тыс</a:t>
            </a:r>
            <a:r>
              <a:rPr lang="ru-RU" sz="1400" dirty="0" smtClean="0">
                <a:solidFill>
                  <a:schemeClr val="tx1"/>
                </a:solidFill>
              </a:rPr>
              <a:t>. рублей  (</a:t>
            </a:r>
            <a:r>
              <a:rPr lang="ru-RU" sz="1400" dirty="0" smtClean="0">
                <a:solidFill>
                  <a:schemeClr val="tx1"/>
                </a:solidFill>
              </a:rPr>
              <a:t>0,1%)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86115" y="4509120"/>
            <a:ext cx="2909004" cy="95968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Обеспечение общественного порядка 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противодействие </a:t>
            </a:r>
            <a:r>
              <a:rPr lang="ru-RU" sz="1400" dirty="0" smtClean="0">
                <a:solidFill>
                  <a:schemeClr val="tx1"/>
                </a:solidFill>
              </a:rPr>
              <a:t>преступности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72,9 тыс. рублей  </a:t>
            </a:r>
            <a:r>
              <a:rPr lang="ru-RU" sz="1400" dirty="0">
                <a:solidFill>
                  <a:schemeClr val="tx1"/>
                </a:solidFill>
              </a:rPr>
              <a:t>(</a:t>
            </a:r>
            <a:r>
              <a:rPr lang="ru-RU" sz="1400" dirty="0" smtClean="0">
                <a:solidFill>
                  <a:schemeClr val="tx1"/>
                </a:solidFill>
              </a:rPr>
              <a:t>0,01%)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" y="0"/>
            <a:ext cx="9130740" cy="7647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финансирования муниципальных программ в 2022 году составил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943 582,4 тыс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рублей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asheva\Desktop\фото для слайдов\about_school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04" y="1322403"/>
            <a:ext cx="1106584" cy="836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asheva\Desktop\фото для слайдов\mat-i-syin-1024x1024.jpg.pagespeed.ce.kr79CAe_V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495" y="929326"/>
            <a:ext cx="524976" cy="441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asheva\Desktop\фото для слайдов\image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867" y="2604194"/>
            <a:ext cx="802221" cy="628389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29" name="Picture 5" descr="C:\Users\Usasheva\Desktop\фото для слайдов\otraslevaya-rossiya-selskoe-hozyajstv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241" y="848846"/>
            <a:ext cx="580494" cy="3512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asheva\Desktop\фото для слайдов\medicine_and_health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521" y="4522165"/>
            <a:ext cx="772011" cy="6162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asheva\Desktop\фото для слайдов\images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67" y="4503401"/>
            <a:ext cx="533692" cy="386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2" name="Picture 8" descr="C:\Users\Usasheva\Desktop\фото для слайдов\скачанные файлы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982" y="6280037"/>
            <a:ext cx="657489" cy="5856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asheva\Desktop\фото для слайдов\d480467ae6ee24f2804f0f50095e98f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67" y="1547832"/>
            <a:ext cx="724365" cy="7189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asheva\Desktop\фото для слайдов\скачанные файлы (1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556" y="4953720"/>
            <a:ext cx="493867" cy="6456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asheva\Desktop\фото для слайдов\pandus_nerg_min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582" y="5501869"/>
            <a:ext cx="940552" cy="7173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sasheva\Desktop\фото для слайдов\скачанные файлы (2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556" y="6454696"/>
            <a:ext cx="428628" cy="417063"/>
          </a:xfrm>
          <a:prstGeom prst="roundRect">
            <a:avLst>
              <a:gd name="adj" fmla="val 1509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7" name="Picture 13" descr="C:\Users\Usasheva\Desktop\фото для слайдов\DETAIL_PICTURE__1379276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585" y="991455"/>
            <a:ext cx="883599" cy="661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Usasheva\Desktop\фото для слайдов\a4c563752165db14c58b723d8abce274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58" y="2968342"/>
            <a:ext cx="719513" cy="480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0" name="Picture 16" descr="C:\Users\Usasheva\Desktop\фото для слайдов\GR20123z_LRcopia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75240" y="2896850"/>
            <a:ext cx="755469" cy="486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1" name="Picture 17" descr="C:\Users\Usasheva\Desktop\фото для слайдов\900x600_adaptiveResize_foto-uvd_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189" y="4895451"/>
            <a:ext cx="592552" cy="564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2" name="Picture 18" descr="C:\Users\Usasheva\Desktop\фото для слайдов\images (3)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833" y="949386"/>
            <a:ext cx="740593" cy="5547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Usasheva\Desktop\фото для слайдов\Politics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527" y="3304416"/>
            <a:ext cx="424265" cy="445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3230313" y="779435"/>
            <a:ext cx="3000396" cy="7683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Управление муниципальными финансами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10 836,5 тыс. рублей 1,1%)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253956" y="3757137"/>
            <a:ext cx="2894636" cy="74626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err="1" smtClean="0">
                <a:solidFill>
                  <a:schemeClr val="tx1"/>
                </a:solidFill>
              </a:rPr>
              <a:t>Энергоэффективность</a:t>
            </a:r>
            <a:r>
              <a:rPr lang="ru-RU" sz="1400" dirty="0" smtClean="0">
                <a:solidFill>
                  <a:schemeClr val="tx1"/>
                </a:solidFill>
              </a:rPr>
              <a:t> и развитие энергетики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192,0 тыс. </a:t>
            </a:r>
            <a:r>
              <a:rPr lang="ru-RU" sz="1400" dirty="0">
                <a:solidFill>
                  <a:schemeClr val="tx1"/>
                </a:solidFill>
              </a:rPr>
              <a:t>рублей  (</a:t>
            </a:r>
            <a:r>
              <a:rPr lang="ru-RU" sz="1400" dirty="0" smtClean="0">
                <a:solidFill>
                  <a:schemeClr val="tx1"/>
                </a:solidFill>
              </a:rPr>
              <a:t>0,01%)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213792" y="2250133"/>
            <a:ext cx="3041384" cy="14970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Развитие сельского хозяйства и регулирование рынков сельскохозяйственной продукции, сырья и продовольствия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3 110,1 тыс. рублей  (0,3%)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885" y="1988840"/>
            <a:ext cx="3214678" cy="60168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Комплексное развитие сельских территорий </a:t>
            </a:r>
            <a:r>
              <a:rPr lang="ru-RU" sz="1400" dirty="0" smtClean="0">
                <a:solidFill>
                  <a:schemeClr val="tx1"/>
                </a:solidFill>
              </a:rPr>
              <a:t>81 410,3 тыс</a:t>
            </a:r>
            <a:r>
              <a:rPr lang="ru-RU" sz="1400" dirty="0" smtClean="0">
                <a:solidFill>
                  <a:schemeClr val="tx1"/>
                </a:solidFill>
              </a:rPr>
              <a:t>. рублей (8,6%)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46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202</TotalTime>
  <Words>373</Words>
  <Application>Microsoft Office PowerPoint</Application>
  <PresentationFormat>Экран (4:3)</PresentationFormat>
  <Paragraphs>52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Солнцестояние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2022-08-01T08:56:03Z</dcterms:created>
  <dcterms:modified xsi:type="dcterms:W3CDTF">2022-08-02T12:34:22Z</dcterms:modified>
</cp:coreProperties>
</file>